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4"/>
  </p:sldMasterIdLst>
  <p:notesMasterIdLst>
    <p:notesMasterId r:id="rId50"/>
  </p:notesMasterIdLst>
  <p:sldIdLst>
    <p:sldId id="319" r:id="rId5"/>
    <p:sldId id="263" r:id="rId6"/>
    <p:sldId id="313" r:id="rId7"/>
    <p:sldId id="331" r:id="rId8"/>
    <p:sldId id="321" r:id="rId9"/>
    <p:sldId id="264" r:id="rId10"/>
    <p:sldId id="320" r:id="rId11"/>
    <p:sldId id="295" r:id="rId12"/>
    <p:sldId id="296" r:id="rId13"/>
    <p:sldId id="268" r:id="rId14"/>
    <p:sldId id="323" r:id="rId15"/>
    <p:sldId id="269" r:id="rId16"/>
    <p:sldId id="270" r:id="rId17"/>
    <p:sldId id="271" r:id="rId18"/>
    <p:sldId id="272" r:id="rId19"/>
    <p:sldId id="273" r:id="rId20"/>
    <p:sldId id="322" r:id="rId21"/>
    <p:sldId id="275" r:id="rId22"/>
    <p:sldId id="278" r:id="rId23"/>
    <p:sldId id="279" r:id="rId24"/>
    <p:sldId id="280" r:id="rId25"/>
    <p:sldId id="276" r:id="rId26"/>
    <p:sldId id="297" r:id="rId27"/>
    <p:sldId id="298" r:id="rId28"/>
    <p:sldId id="301" r:id="rId29"/>
    <p:sldId id="334" r:id="rId30"/>
    <p:sldId id="302" r:id="rId31"/>
    <p:sldId id="303" r:id="rId32"/>
    <p:sldId id="304" r:id="rId33"/>
    <p:sldId id="305" r:id="rId34"/>
    <p:sldId id="318" r:id="rId35"/>
    <p:sldId id="307" r:id="rId36"/>
    <p:sldId id="308" r:id="rId37"/>
    <p:sldId id="309" r:id="rId38"/>
    <p:sldId id="310" r:id="rId39"/>
    <p:sldId id="311" r:id="rId40"/>
    <p:sldId id="312" r:id="rId41"/>
    <p:sldId id="324" r:id="rId42"/>
    <p:sldId id="329" r:id="rId43"/>
    <p:sldId id="328" r:id="rId44"/>
    <p:sldId id="332" r:id="rId45"/>
    <p:sldId id="330" r:id="rId46"/>
    <p:sldId id="325" r:id="rId47"/>
    <p:sldId id="326" r:id="rId48"/>
    <p:sldId id="327" r:id="rId49"/>
  </p:sldIdLst>
  <p:sldSz cx="9144000" cy="6858000" type="screen4x3"/>
  <p:notesSz cx="6858000" cy="9144000"/>
  <p:embeddedFontLst>
    <p:embeddedFont>
      <p:font typeface="Bariol Light" panose="02000506040000020003" charset="0"/>
      <p:regular r:id="rId51"/>
      <p:italic r:id="rId52"/>
    </p:embeddedFont>
    <p:embeddedFont>
      <p:font typeface="Bariol Regular" panose="02000506040000020003" charset="0"/>
      <p:regular r:id="rId53"/>
      <p:italic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790FEB-0700-471E-ABAC-EB8E6ECF645F}" v="8" dt="2021-10-12T09:16:52.8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87442" autoAdjust="0"/>
  </p:normalViewPr>
  <p:slideViewPr>
    <p:cSldViewPr snapToGrid="0">
      <p:cViewPr varScale="1">
        <p:scale>
          <a:sx n="75" d="100"/>
          <a:sy n="75" d="100"/>
        </p:scale>
        <p:origin x="1742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6.fntdata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dás Ákos" userId="ac77f7fe-88a8-45cd-b8ad-b8654116bb31" providerId="ADAL" clId="{32790FEB-0700-471E-ABAC-EB8E6ECF645F}"/>
    <pc:docChg chg="modSld">
      <pc:chgData name="Dudás Ákos" userId="ac77f7fe-88a8-45cd-b8ad-b8654116bb31" providerId="ADAL" clId="{32790FEB-0700-471E-ABAC-EB8E6ECF645F}" dt="2021-10-12T09:16:52.825" v="7" actId="20577"/>
      <pc:docMkLst>
        <pc:docMk/>
      </pc:docMkLst>
      <pc:sldChg chg="modSp">
        <pc:chgData name="Dudás Ákos" userId="ac77f7fe-88a8-45cd-b8ad-b8654116bb31" providerId="ADAL" clId="{32790FEB-0700-471E-ABAC-EB8E6ECF645F}" dt="2021-10-12T09:16:52.825" v="7" actId="20577"/>
        <pc:sldMkLst>
          <pc:docMk/>
          <pc:sldMk cId="1416448781" sldId="310"/>
        </pc:sldMkLst>
        <pc:spChg chg="mod">
          <ac:chgData name="Dudás Ákos" userId="ac77f7fe-88a8-45cd-b8ad-b8654116bb31" providerId="ADAL" clId="{32790FEB-0700-471E-ABAC-EB8E6ECF645F}" dt="2021-10-12T09:16:52.825" v="7" actId="20577"/>
          <ac:spMkLst>
            <pc:docMk/>
            <pc:sldMk cId="1416448781" sldId="31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Bariol Regular" panose="02000506040000020003" pitchFamily="2" charset="0"/>
              </a:defRPr>
            </a:lvl1pPr>
          </a:lstStyle>
          <a:p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Bariol Regular" panose="02000506040000020003" pitchFamily="2" charset="0"/>
              </a:defRPr>
            </a:lvl1pPr>
          </a:lstStyle>
          <a:p>
            <a:fld id="{0B6B7ABC-4FA2-4CA4-863F-4FC3DD35C884}" type="datetimeFigureOut">
              <a:rPr lang="hu-HU" smtClean="0"/>
              <a:pPr/>
              <a:t>2021. 10. 12.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Bariol Regular" panose="02000506040000020003" pitchFamily="2" charset="0"/>
              </a:defRPr>
            </a:lvl1pPr>
          </a:lstStyle>
          <a:p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Bariol Regular" panose="02000506040000020003" pitchFamily="2" charset="0"/>
              </a:defRPr>
            </a:lvl1pPr>
          </a:lstStyle>
          <a:p>
            <a:fld id="{2EAF530E-81E2-4680-8A77-79CE364656C2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8171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ariol Regular" panose="02000506040000020003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ariol Regular" panose="02000506040000020003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ariol Regular" panose="02000506040000020003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ariol Regular" panose="02000506040000020003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ariol Regular" panose="02000506040000020003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... similarly in other relational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0"/>
            <a:fld id="{2EAF530E-81E2-4680-8A77-79CE364656C2}" type="slidenum">
              <a:rPr/>
              <a:pPr/>
              <a:t>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76587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0"/>
            <a:fld id="{2EAF530E-81E2-4680-8A77-79CE364656C2}" type="slidenum">
              <a:rPr/>
              <a:pPr/>
              <a:t>11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61064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In other words, joining is associative and commutative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A85D617-9A92-4567-B7CF-60656A33F1B9}" type="slidenum">
              <a:rPr/>
              <a:pPr/>
              <a:t>15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22071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 rtl="0"/>
            <a:fld id="{2EAF530E-81E2-4680-8A77-79CE364656C2}" type="slidenum">
              <a:rPr/>
              <a:pPr/>
              <a:t>40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068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ő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3728" y="1269554"/>
            <a:ext cx="6563072" cy="2303462"/>
          </a:xfrm>
          <a:prstGeom prst="rect">
            <a:avLst/>
          </a:prstGeom>
        </p:spPr>
        <p:txBody>
          <a:bodyPr lIns="0" anchor="b"/>
          <a:lstStyle>
            <a:lvl1pPr algn="l">
              <a:defRPr sz="6000">
                <a:latin typeface="Bariol Light" panose="0200050604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8367" y="3636000"/>
            <a:ext cx="6558433" cy="1260000"/>
          </a:xfrm>
        </p:spPr>
        <p:txBody>
          <a:bodyPr lIns="0"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AUT diasablon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t>‹#›</a:t>
            </a:fld>
            <a:endParaRPr lang="hu-HU"/>
          </a:p>
        </p:txBody>
      </p:sp>
      <p:sp>
        <p:nvSpPr>
          <p:cNvPr id="8" name="Téglalap 7"/>
          <p:cNvSpPr/>
          <p:nvPr userDrawn="1"/>
        </p:nvSpPr>
        <p:spPr bwMode="auto">
          <a:xfrm>
            <a:off x="0" y="5166000"/>
            <a:ext cx="9144000" cy="1692000"/>
          </a:xfrm>
          <a:prstGeom prst="rect">
            <a:avLst/>
          </a:prstGeom>
          <a:gradFill>
            <a:gsLst>
              <a:gs pos="0">
                <a:srgbClr val="C81426"/>
              </a:gs>
              <a:gs pos="100000">
                <a:srgbClr val="910B26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SzPct val="70000"/>
              <a:buFontTx/>
              <a:buNone/>
              <a:tabLst/>
            </a:pPr>
            <a:endParaRPr kumimoji="0" lang="hu-H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iol Regular" panose="02000506040000020003" pitchFamily="2" charset="0"/>
            </a:endParaRPr>
          </a:p>
        </p:txBody>
      </p:sp>
      <p:pic>
        <p:nvPicPr>
          <p:cNvPr id="4" name="Kép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00" y="5684400"/>
            <a:ext cx="3960000" cy="7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47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jezet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457200" y="1602024"/>
            <a:ext cx="8229600" cy="1768320"/>
          </a:xfrm>
        </p:spPr>
        <p:txBody>
          <a:bodyPr lIns="0" rIns="0" anchor="b" anchorCtr="0">
            <a:normAutofit/>
          </a:bodyPr>
          <a:lstStyle>
            <a:lvl1pPr>
              <a:defRPr sz="4800" baseline="0"/>
            </a:lvl1pPr>
          </a:lstStyle>
          <a:p>
            <a:r>
              <a:rPr lang="hu-HU" dirty="0"/>
              <a:t>Fejezetcím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391024"/>
            <a:ext cx="8229600" cy="1260000"/>
          </a:xfrm>
        </p:spPr>
        <p:txBody>
          <a:bodyPr lIns="0">
            <a:normAutofit/>
          </a:bodyPr>
          <a:lstStyle>
            <a:lvl1pPr marL="0" indent="0" algn="l">
              <a:buNone/>
              <a:defRPr sz="3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Fejezet alcím</a:t>
            </a:r>
            <a:endParaRPr lang="en-US" dirty="0"/>
          </a:p>
        </p:txBody>
      </p:sp>
      <p:sp>
        <p:nvSpPr>
          <p:cNvPr id="7" name="Élőláb helye 2"/>
          <p:cNvSpPr>
            <a:spLocks noGrp="1"/>
          </p:cNvSpPr>
          <p:nvPr>
            <p:ph type="ftr" sz="quarter" idx="10"/>
          </p:nvPr>
        </p:nvSpPr>
        <p:spPr>
          <a:xfrm>
            <a:off x="4952390" y="6430338"/>
            <a:ext cx="3734410" cy="313361"/>
          </a:xfrm>
        </p:spPr>
        <p:txBody>
          <a:bodyPr/>
          <a:lstStyle/>
          <a:p>
            <a:r>
              <a:rPr lang="hu-HU" dirty="0"/>
              <a:t>Adatvezérelt rendszerek</a:t>
            </a:r>
          </a:p>
        </p:txBody>
      </p:sp>
      <p:sp>
        <p:nvSpPr>
          <p:cNvPr id="8" name="Dia számának helye 3"/>
          <p:cNvSpPr>
            <a:spLocks noGrp="1"/>
          </p:cNvSpPr>
          <p:nvPr>
            <p:ph type="sldNum" sz="quarter" idx="11"/>
          </p:nvPr>
        </p:nvSpPr>
        <p:spPr>
          <a:xfrm>
            <a:off x="4302000" y="6430338"/>
            <a:ext cx="540000" cy="313361"/>
          </a:xfrm>
        </p:spPr>
        <p:txBody>
          <a:bodyPr/>
          <a:lstStyle/>
          <a:p>
            <a:fld id="{749F71C9-278E-471F-A52B-879E4728A843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1214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r>
              <a:rPr lang="hu-HU" dirty="0"/>
              <a:t>Adatvezérelt rendszerek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8" name="Tartalom helye 7"/>
          <p:cNvSpPr>
            <a:spLocks noGrp="1"/>
          </p:cNvSpPr>
          <p:nvPr>
            <p:ph sz="quarter" idx="12"/>
          </p:nvPr>
        </p:nvSpPr>
        <p:spPr>
          <a:xfrm>
            <a:off x="457200" y="1051200"/>
            <a:ext cx="8229600" cy="515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 marL="685800" indent="-216000">
              <a:lnSpc>
                <a:spcPct val="100000"/>
              </a:lnSpc>
              <a:spcBef>
                <a:spcPts val="400"/>
              </a:spcBef>
              <a:buSzPct val="100000"/>
              <a:buFont typeface="Bariol Regular" panose="02000506040000020003" pitchFamily="2" charset="0"/>
              <a:buChar char="&gt;"/>
              <a:defRPr/>
            </a:lvl2pPr>
            <a:lvl3pPr marL="1180800" indent="-216000">
              <a:lnSpc>
                <a:spcPct val="100000"/>
              </a:lnSpc>
              <a:spcBef>
                <a:spcPts val="400"/>
              </a:spcBef>
              <a:buSzPct val="100000"/>
              <a:buFont typeface="Bariol Regular" panose="02000506040000020003" pitchFamily="2" charset="0"/>
              <a:buChar char="–"/>
              <a:defRPr/>
            </a:lvl3pPr>
            <a:lvl4pPr marL="1566000" indent="-158400">
              <a:lnSpc>
                <a:spcPct val="100000"/>
              </a:lnSpc>
              <a:spcBef>
                <a:spcPts val="350"/>
              </a:spcBef>
              <a:buFont typeface="Arial" panose="020B0604020202020204" pitchFamily="34" charset="0"/>
              <a:buChar char="•"/>
              <a:defRPr/>
            </a:lvl4pPr>
            <a:lvl5pPr marL="2023200" indent="-158400">
              <a:lnSpc>
                <a:spcPct val="100000"/>
              </a:lnSpc>
              <a:spcBef>
                <a:spcPts val="35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25144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/>
          <p:cNvGrpSpPr/>
          <p:nvPr userDrawn="1"/>
        </p:nvGrpSpPr>
        <p:grpSpPr>
          <a:xfrm>
            <a:off x="-5556" y="6335002"/>
            <a:ext cx="9149556" cy="522998"/>
            <a:chOff x="-5556" y="6335002"/>
            <a:chExt cx="9144000" cy="550382"/>
          </a:xfrm>
        </p:grpSpPr>
        <p:sp>
          <p:nvSpPr>
            <p:cNvPr id="18" name="Téglalap 17"/>
            <p:cNvSpPr/>
            <p:nvPr userDrawn="1"/>
          </p:nvSpPr>
          <p:spPr bwMode="auto">
            <a:xfrm>
              <a:off x="-5556" y="6335002"/>
              <a:ext cx="9144000" cy="550382"/>
            </a:xfrm>
            <a:prstGeom prst="rect">
              <a:avLst/>
            </a:prstGeom>
            <a:gradFill>
              <a:gsLst>
                <a:gs pos="0">
                  <a:srgbClr val="C81426"/>
                </a:gs>
                <a:gs pos="100000">
                  <a:srgbClr val="910B26"/>
                </a:gs>
              </a:gsLst>
              <a:lin ang="0" scaled="0"/>
            </a:gra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>
                  <a:schemeClr val="bg2"/>
                </a:buClr>
                <a:buSzPct val="70000"/>
                <a:buFontTx/>
                <a:buNone/>
                <a:tabLst/>
              </a:pPr>
              <a:endParaRPr kumimoji="0" lang="hu-H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iol Regular" panose="02000506040000020003" pitchFamily="2" charset="0"/>
              </a:endParaRPr>
            </a:p>
          </p:txBody>
        </p:sp>
        <p:pic>
          <p:nvPicPr>
            <p:cNvPr id="19" name="Picture 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6482093"/>
              <a:ext cx="860703" cy="29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52514"/>
            <a:ext cx="8229600" cy="515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52390" y="6430338"/>
            <a:ext cx="3734410" cy="31336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/>
                </a:solidFill>
                <a:latin typeface="Bariol Regular" panose="02000506040000020003" pitchFamily="2" charset="0"/>
              </a:defRPr>
            </a:lvl1pPr>
          </a:lstStyle>
          <a:p>
            <a:r>
              <a:rPr lang="hu-HU" dirty="0"/>
              <a:t>Adatvezérelt rendszerek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2000" y="6430338"/>
            <a:ext cx="540000" cy="313361"/>
          </a:xfrm>
          <a:prstGeom prst="rect">
            <a:avLst/>
          </a:prstGeom>
        </p:spPr>
        <p:txBody>
          <a:bodyPr vert="horz" lIns="36000" tIns="45720" rIns="36000" bIns="45720" rtlCol="0" anchor="ctr" anchorCtr="0"/>
          <a:lstStyle>
            <a:lvl1pPr algn="ctr">
              <a:defRPr sz="1400">
                <a:solidFill>
                  <a:schemeClr val="bg1"/>
                </a:solidFill>
                <a:latin typeface="Bariol Regular" panose="02000506040000020003" pitchFamily="2" charset="0"/>
              </a:defRPr>
            </a:lvl1pPr>
          </a:lstStyle>
          <a:p>
            <a:fld id="{749F71C9-278E-471F-A52B-879E4728A843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21" name="Cím helye 20"/>
          <p:cNvSpPr>
            <a:spLocks noGrp="1"/>
          </p:cNvSpPr>
          <p:nvPr>
            <p:ph type="title"/>
          </p:nvPr>
        </p:nvSpPr>
        <p:spPr>
          <a:xfrm>
            <a:off x="457200" y="115200"/>
            <a:ext cx="8229600" cy="79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6391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2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1pPr>
      <a:lvl2pPr marL="685800" indent="-216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SzPct val="100000"/>
        <a:buFont typeface="Bariol Regular" panose="02000506040000020003" pitchFamily="2" charset="0"/>
        <a:buChar char="&gt;"/>
        <a:defRPr lang="hu-HU" sz="2800" kern="1200" dirty="0" smtClean="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2pPr>
      <a:lvl3pPr marL="1180800" indent="-216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Bariol Regular" panose="02000506040000020003" pitchFamily="2" charset="0"/>
        <a:buChar char="–"/>
        <a:defRPr sz="24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3pPr>
      <a:lvl4pPr marL="1566000" indent="-158400" algn="l" defTabSz="914400" rtl="0" eaLnBrk="1" latinLnBrk="0" hangingPunct="1">
        <a:lnSpc>
          <a:spcPct val="100000"/>
        </a:lnSpc>
        <a:spcBef>
          <a:spcPts val="35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4pPr>
      <a:lvl5pPr marL="2023200" indent="-158400" algn="l" defTabSz="914400" rtl="0" eaLnBrk="1" latinLnBrk="0" hangingPunct="1">
        <a:lnSpc>
          <a:spcPct val="100000"/>
        </a:lnSpc>
        <a:spcBef>
          <a:spcPts val="35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dba-oracle.com/t_table_row_resequencing.htm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d-gate.com/community/books/sql-server-execution-plans-ed-2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ccftech.com/intels-desktop-core-i3-ivy-bridge-processors-leaked-detailed/" TargetMode="External"/><Relationship Id="rId7" Type="http://schemas.openxmlformats.org/officeDocument/2006/relationships/hyperlink" Target="https://www.flickr.com/photos/wwarby/11644419853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hyperlink" Target="http://wccftech.com/agiga-develops-worlds-non-volatile-ddr4-memory-module-interesting-applications" TargetMode="Externa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hyperlink" Target="https://docs.mongodb.com/manual/indexes/" TargetMode="External"/><Relationship Id="rId4" Type="http://schemas.openxmlformats.org/officeDocument/2006/relationships/image" Target="../media/image10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mongodb.com/manual/core/query-plans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wwarby/11644419853/" TargetMode="External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ccftech.com/agiga-develops-worlds-non-volatile-ddr4-memory-module-interesting-applications" TargetMode="External"/><Relationship Id="rId5" Type="http://schemas.openxmlformats.org/officeDocument/2006/relationships/image" Target="../media/image4.jpg"/><Relationship Id="rId4" Type="http://schemas.openxmlformats.org/officeDocument/2006/relationships/hyperlink" Target="http://wccftech.com/intels-desktop-core-i3-ivy-bridge-processors-leaked-detailed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" b="0" i="0" u="none" baseline="0"/>
              <a:t>Data-driven systems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Query optimization</a:t>
            </a:r>
          </a:p>
        </p:txBody>
      </p:sp>
    </p:spTree>
    <p:extLst>
      <p:ext uri="{BB962C8B-B14F-4D97-AF65-F5344CB8AC3E}">
        <p14:creationId xmlns:p14="http://schemas.microsoft.com/office/powerpoint/2010/main" val="2180438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Process of executing a query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10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sz="2400" b="0" i="0" u="none" baseline="0"/>
              <a:t>Analyzer</a:t>
            </a:r>
          </a:p>
          <a:p>
            <a:pPr lvl="1" algn="l" rtl="0"/>
            <a:r>
              <a:rPr lang="en" sz="2000" b="0" i="0" u="none" baseline="0"/>
              <a:t>Compiler</a:t>
            </a:r>
          </a:p>
          <a:p>
            <a:pPr lvl="1" algn="l" rtl="0"/>
            <a:r>
              <a:rPr lang="en" sz="2000" b="0" i="0" u="none" baseline="0"/>
              <a:t>Logical plan</a:t>
            </a:r>
          </a:p>
          <a:p>
            <a:pPr algn="l" rtl="0"/>
            <a:r>
              <a:rPr lang="en" sz="2400" b="0" i="0" u="none" baseline="0"/>
              <a:t>Optimization</a:t>
            </a:r>
          </a:p>
          <a:p>
            <a:pPr lvl="1" algn="l" rtl="0"/>
            <a:r>
              <a:rPr lang="en" sz="2000" b="0" i="0" u="none" baseline="0"/>
              <a:t>Physical execution plan</a:t>
            </a:r>
          </a:p>
          <a:p>
            <a:pPr lvl="1" algn="l" rtl="0"/>
            <a:r>
              <a:rPr lang="en" sz="2000" b="0" i="0" u="none" baseline="0"/>
              <a:t>Read tables</a:t>
            </a:r>
          </a:p>
          <a:p>
            <a:pPr lvl="1" algn="l" rtl="0"/>
            <a:r>
              <a:rPr lang="en" sz="2000" b="0" i="0" u="none" baseline="0"/>
              <a:t>Joining tables</a:t>
            </a:r>
          </a:p>
          <a:p>
            <a:pPr algn="l" rtl="0"/>
            <a:r>
              <a:rPr lang="en" sz="2400" b="0" i="0" u="none" baseline="0"/>
              <a:t>Row executor</a:t>
            </a:r>
          </a:p>
          <a:p>
            <a:pPr lvl="1" algn="l" rtl="0"/>
            <a:r>
              <a:rPr lang="en" sz="2000" b="0" i="0" u="none" baseline="0"/>
              <a:t>Mapping physical plan to I/O operations</a:t>
            </a:r>
          </a:p>
          <a:p>
            <a:pPr algn="l" rtl="0"/>
            <a:r>
              <a:rPr lang="en" sz="2400" b="0" i="0" u="none" baseline="0"/>
              <a:t>Executor</a:t>
            </a:r>
          </a:p>
          <a:p>
            <a:pPr lvl="1" algn="l" rtl="0"/>
            <a:r>
              <a:rPr lang="en" sz="2000" b="0" i="0" u="none" baseline="0"/>
              <a:t>Executes the operations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2700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Microsoft SQL Server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Logical execution plan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49F71C9-278E-471F-A52B-879E4728A843}" type="slidenum">
              <a:rPr/>
              <a:pPr/>
              <a:t>11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37027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rtl="0"/>
            <a:r>
              <a:rPr lang="en" sz="4000" b="0" i="0" u="none" baseline="0" dirty="0"/>
              <a:t>Elements of the logical execution plan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12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sz="2400" b="0" i="0" u="none" baseline="0" dirty="0"/>
              <a:t>Parser tree</a:t>
            </a:r>
          </a:p>
          <a:p>
            <a:pPr lvl="1" algn="l" rtl="0"/>
            <a:r>
              <a:rPr lang="en" sz="2000" b="0" i="0" u="none" baseline="0" dirty="0"/>
              <a:t>Relations (leaf)</a:t>
            </a:r>
          </a:p>
          <a:p>
            <a:pPr lvl="1" algn="l" rtl="0"/>
            <a:r>
              <a:rPr lang="en" sz="2000" b="0" i="0" u="none" baseline="0" dirty="0"/>
              <a:t>Operations (node)</a:t>
            </a:r>
          </a:p>
          <a:p>
            <a:pPr lvl="1" algn="l" rtl="0"/>
            <a:r>
              <a:rPr lang="en" sz="2000" b="0" i="0" u="none" baseline="0" dirty="0"/>
              <a:t>Data flow from bottom to top</a:t>
            </a:r>
          </a:p>
          <a:p>
            <a:pPr algn="l" rtl="0"/>
            <a:r>
              <a:rPr lang="en" sz="2400" b="0" i="0" u="none" baseline="0" dirty="0"/>
              <a:t>Relational algebra operations</a:t>
            </a:r>
          </a:p>
          <a:p>
            <a:pPr lvl="1" algn="l" rtl="0"/>
            <a:r>
              <a:rPr lang="en" sz="2000" b="0" i="0" u="none" baseline="0" dirty="0"/>
              <a:t>Cartesian-join (R×S)</a:t>
            </a:r>
          </a:p>
          <a:p>
            <a:pPr lvl="1" algn="l" rtl="0"/>
            <a:r>
              <a:rPr lang="en" sz="2000" b="0" i="0" u="none" baseline="0" dirty="0"/>
              <a:t>Projection (</a:t>
            </a:r>
            <a:r>
              <a:rPr lang="en" sz="2000" b="0" i="0" u="none" baseline="0" dirty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n" sz="2000" b="0" i="0" u="none" baseline="-25000" dirty="0"/>
              <a:t>L</a:t>
            </a:r>
            <a:r>
              <a:rPr lang="en" sz="2000" b="0" i="0" u="none" baseline="0" dirty="0"/>
              <a:t>(R))</a:t>
            </a:r>
          </a:p>
          <a:p>
            <a:pPr lvl="1" algn="l" rtl="0"/>
            <a:r>
              <a:rPr lang="en" sz="2000" b="0" i="0" u="none" baseline="0" dirty="0"/>
              <a:t>Selection (</a:t>
            </a:r>
            <a:r>
              <a:rPr lang="en" sz="2000" b="0" i="0" u="none" baseline="0" dirty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" sz="2000" b="0" i="0" u="none" baseline="-25000" dirty="0"/>
              <a:t>F</a:t>
            </a:r>
            <a:r>
              <a:rPr lang="en" sz="2000" b="0" i="0" u="none" baseline="0" dirty="0"/>
              <a:t>(R))</a:t>
            </a:r>
          </a:p>
          <a:p>
            <a:pPr lvl="1" algn="l" rtl="0"/>
            <a:r>
              <a:rPr lang="en" sz="2000" b="0" i="0" u="none" baseline="0" dirty="0"/>
              <a:t>Join (R⋈S)</a:t>
            </a:r>
          </a:p>
          <a:p>
            <a:pPr lvl="1" algn="l" rtl="0"/>
            <a:r>
              <a:rPr lang="en" sz="2000" b="0" i="0" u="none" baseline="0" dirty="0"/>
              <a:t>Filtering duplicates (</a:t>
            </a:r>
            <a:r>
              <a:rPr lang="en" sz="2000" b="0" i="0" u="none" baseline="0" dirty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" sz="2000" b="0" i="0" u="none" baseline="0" dirty="0"/>
              <a:t>(R))</a:t>
            </a:r>
          </a:p>
          <a:p>
            <a:pPr lvl="1" algn="l" rtl="0"/>
            <a:r>
              <a:rPr lang="en" sz="2000" b="0" i="0" u="none" baseline="0" dirty="0"/>
              <a:t>Grouping (</a:t>
            </a:r>
            <a:r>
              <a:rPr lang="en" sz="2000" b="0" i="0" u="none" baseline="0" dirty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" sz="2000" b="0" i="0" u="none" baseline="-25000" dirty="0"/>
              <a:t>L</a:t>
            </a:r>
            <a:r>
              <a:rPr lang="en" sz="2000" b="0" i="0" u="none" baseline="0" dirty="0"/>
              <a:t>(R))</a:t>
            </a:r>
          </a:p>
          <a:p>
            <a:pPr lvl="1" algn="l" rtl="0"/>
            <a:r>
              <a:rPr lang="en" sz="2000" b="0" i="0" u="none" baseline="0" dirty="0"/>
              <a:t>Sorting (</a:t>
            </a:r>
            <a:r>
              <a:rPr lang="en" sz="2000" b="0" i="0" u="none" baseline="0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" sz="2000" b="0" i="0" u="none" baseline="-25000" dirty="0"/>
              <a:t>L</a:t>
            </a:r>
            <a:r>
              <a:rPr lang="en" sz="2000" b="0" i="0" u="none" baseline="0" dirty="0"/>
              <a:t>(R))</a:t>
            </a:r>
          </a:p>
          <a:p>
            <a:endParaRPr lang="en" dirty="0"/>
          </a:p>
        </p:txBody>
      </p:sp>
      <p:grpSp>
        <p:nvGrpSpPr>
          <p:cNvPr id="27" name="Group 26"/>
          <p:cNvGrpSpPr/>
          <p:nvPr/>
        </p:nvGrpSpPr>
        <p:grpSpPr>
          <a:xfrm>
            <a:off x="6781800" y="1796873"/>
            <a:ext cx="1507673" cy="2203627"/>
            <a:chOff x="6810618" y="1873445"/>
            <a:chExt cx="1507673" cy="2203627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6948264" y="2951233"/>
              <a:ext cx="792088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6964931" y="2934566"/>
              <a:ext cx="0" cy="216024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7729790" y="2934566"/>
              <a:ext cx="0" cy="216024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 flipV="1">
              <a:off x="7317829" y="2862461"/>
              <a:ext cx="0" cy="72008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7141431" y="2506966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>
                <a:buNone/>
              </a:pPr>
              <a:r>
                <a:rPr lang="en" sz="2000" b="0" i="0" u="none" baseline="0"/>
                <a:t>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10618" y="305021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>
                <a:buNone/>
              </a:pPr>
              <a:r>
                <a:rPr lang="en" sz="2000" b="0" i="0" u="none" baseline="0"/>
                <a:t>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60106" y="3073184"/>
              <a:ext cx="3241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>
                <a:buNone/>
              </a:pPr>
              <a:r>
                <a:rPr lang="en" sz="2800" b="0" i="0" u="none" baseline="0"/>
                <a:t>*</a:t>
              </a: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7380312" y="3422808"/>
              <a:ext cx="792088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 flipV="1">
              <a:off x="7396979" y="3406141"/>
              <a:ext cx="0" cy="216024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 flipV="1">
              <a:off x="8161838" y="3406141"/>
              <a:ext cx="0" cy="216024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 flipV="1">
              <a:off x="7727017" y="3344292"/>
              <a:ext cx="0" cy="72008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7233312" y="367696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>
                <a:buNone/>
              </a:pPr>
              <a:r>
                <a:rPr lang="en" sz="2000" b="0" i="0" u="none" baseline="0"/>
                <a:t>b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05385" y="3660495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>
                <a:buNone/>
              </a:pPr>
              <a:r>
                <a:rPr lang="en" sz="2000" b="0" i="0" u="none" baseline="0"/>
                <a:t>c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864715" y="1873445"/>
              <a:ext cx="1307685" cy="52588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 lIns="180000" tIns="108000" rIns="180000" bIns="108000" rtlCol="0">
              <a:spAutoFit/>
            </a:bodyPr>
            <a:lstStyle/>
            <a:p>
              <a:pPr algn="l" rtl="0">
                <a:buNone/>
              </a:pPr>
              <a:r>
                <a:rPr lang="en" sz="2000" b="0" i="0" u="none" baseline="0"/>
                <a:t>a + b *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31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hu-HU" b="0" i="0" u="none" baseline="0" dirty="0"/>
              <a:t>Parser </a:t>
            </a:r>
            <a:r>
              <a:rPr lang="en" b="0" i="0" u="none" baseline="0" dirty="0"/>
              <a:t>tree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13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>
              <a:buNone/>
            </a:pPr>
            <a:r>
              <a:rPr lang="en" b="0" i="0" u="none" baseline="0" dirty="0"/>
              <a:t>select </a:t>
            </a:r>
            <a:r>
              <a:rPr lang="hu-HU" b="0" i="0" u="none" baseline="0" dirty="0" err="1"/>
              <a:t>establishedYear</a:t>
            </a:r>
            <a:endParaRPr lang="en" b="0" i="0" u="none" baseline="0" dirty="0"/>
          </a:p>
          <a:p>
            <a:pPr algn="l" rtl="0">
              <a:buNone/>
            </a:pPr>
            <a:r>
              <a:rPr lang="en" b="0" i="0" u="none" baseline="0" dirty="0"/>
              <a:t>from </a:t>
            </a:r>
            <a:r>
              <a:rPr lang="hu-HU" b="0" i="0" u="none" baseline="0" dirty="0" err="1"/>
              <a:t>owner</a:t>
            </a:r>
            <a:r>
              <a:rPr lang="en" b="0" i="0" u="none" baseline="0" dirty="0"/>
              <a:t> </a:t>
            </a:r>
            <a:r>
              <a:rPr lang="hu-HU" b="0" i="0" u="none" baseline="0" dirty="0"/>
              <a:t>o</a:t>
            </a:r>
            <a:r>
              <a:rPr lang="en" b="0" i="0" u="none" baseline="0" dirty="0"/>
              <a:t>, c</a:t>
            </a:r>
            <a:r>
              <a:rPr lang="hu-HU" b="0" i="0" u="none" baseline="0" dirty="0" err="1"/>
              <a:t>ompany</a:t>
            </a:r>
            <a:r>
              <a:rPr lang="en" b="0" i="0" u="none" baseline="0" dirty="0"/>
              <a:t> c</a:t>
            </a:r>
          </a:p>
          <a:p>
            <a:pPr>
              <a:buNone/>
            </a:pPr>
            <a:r>
              <a:rPr lang="en" b="0" i="0" u="none" baseline="0" dirty="0"/>
              <a:t>where </a:t>
            </a:r>
            <a:r>
              <a:rPr lang="hu-HU" b="0" i="0" u="none" baseline="0" dirty="0"/>
              <a:t>o</a:t>
            </a:r>
            <a:r>
              <a:rPr lang="en" b="0" i="0" u="none" baseline="0" dirty="0"/>
              <a:t>.id = c.</a:t>
            </a:r>
            <a:r>
              <a:rPr lang="hu-HU" b="0" i="0" u="none" baseline="0" dirty="0" err="1"/>
              <a:t>ceo</a:t>
            </a:r>
            <a:r>
              <a:rPr lang="en" b="0" i="0" u="none" baseline="0" dirty="0"/>
              <a:t>id AND n</a:t>
            </a:r>
            <a:r>
              <a:rPr lang="hu-HU" b="0" i="0" u="none" baseline="0" dirty="0" err="1"/>
              <a:t>ame</a:t>
            </a:r>
            <a:r>
              <a:rPr lang="en" b="0" i="0" u="none" baseline="0" dirty="0"/>
              <a:t> like </a:t>
            </a:r>
            <a:r>
              <a:rPr lang="en" dirty="0"/>
              <a:t>'%</a:t>
            </a:r>
            <a:r>
              <a:rPr lang="hu-HU" b="0" i="0" u="none" baseline="0" dirty="0"/>
              <a:t>John</a:t>
            </a:r>
            <a:r>
              <a:rPr lang="en" b="0" i="0" u="none" baseline="0" dirty="0"/>
              <a:t>'</a:t>
            </a:r>
          </a:p>
          <a:p>
            <a:endParaRPr lang="en" dirty="0"/>
          </a:p>
        </p:txBody>
      </p:sp>
      <p:sp>
        <p:nvSpPr>
          <p:cNvPr id="8" name="Oval 7"/>
          <p:cNvSpPr/>
          <p:nvPr/>
        </p:nvSpPr>
        <p:spPr bwMode="auto">
          <a:xfrm rot="3143704">
            <a:off x="2283846" y="3710647"/>
            <a:ext cx="1680187" cy="1230883"/>
          </a:xfrm>
          <a:prstGeom prst="ellipse">
            <a:avLst/>
          </a:prstGeom>
          <a:noFill/>
          <a:ln w="158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ct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Ø"/>
              <a:tabLst/>
            </a:pPr>
            <a:endParaRPr kumimoji="0" lang="en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565060" y="3957059"/>
            <a:ext cx="1369974" cy="480053"/>
          </a:xfrm>
          <a:prstGeom prst="ellipse">
            <a:avLst/>
          </a:prstGeom>
          <a:noFill/>
          <a:ln w="158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69900" marR="0" indent="-469900" algn="ct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Char char="Ø"/>
              <a:tabLst/>
            </a:pPr>
            <a:endParaRPr kumimoji="0" lang="en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11" name="Straight Arrow Connector 10"/>
          <p:cNvCxnSpPr>
            <a:stCxn id="10" idx="4"/>
          </p:cNvCxnSpPr>
          <p:nvPr/>
        </p:nvCxnSpPr>
        <p:spPr bwMode="auto">
          <a:xfrm rot="5400000">
            <a:off x="3195080" y="4502293"/>
            <a:ext cx="1120148" cy="989787"/>
          </a:xfrm>
          <a:prstGeom prst="straightConnector1">
            <a:avLst/>
          </a:prstGeom>
          <a:noFill/>
          <a:ln w="1587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4" name="Group 4">
            <a:extLst>
              <a:ext uri="{FF2B5EF4-FFF2-40B4-BE49-F238E27FC236}">
                <a16:creationId xmlns:a16="http://schemas.microsoft.com/office/drawing/2014/main" id="{E441D7CA-25BD-46CD-B306-DDE437475A2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55863" y="3021013"/>
            <a:ext cx="2519362" cy="2901950"/>
            <a:chOff x="1547" y="1903"/>
            <a:chExt cx="1587" cy="1828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3CCA5DE1-0CD5-4DD5-9578-A3589C86473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47" y="1903"/>
              <a:ext cx="1587" cy="1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7D913B32-8A56-439D-BB7C-B9886FAA4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1944"/>
              <a:ext cx="8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" sz="2000" dirty="0">
                  <a:latin typeface="Times New Roman" pitchFamily="18" charset="0"/>
                  <a:cs typeface="Times New Roman" pitchFamily="18" charset="0"/>
                </a:rPr>
                <a:t>π</a:t>
              </a:r>
              <a:endPara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F2F25B1A-19E4-40AF-894B-CD155267E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7" y="2011"/>
              <a:ext cx="71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u-HU" altLang="hu-HU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establishedYear</a:t>
              </a:r>
              <a:endPara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D0652E60-E479-47E3-B945-8E1A0371F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" y="2518"/>
              <a:ext cx="8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/>
              <a:r>
                <a:rPr lang="en" sz="2000" dirty="0">
                  <a:latin typeface="Times New Roman" pitchFamily="18" charset="0"/>
                  <a:cs typeface="Times New Roman" pitchFamily="18" charset="0"/>
                </a:rPr>
                <a:t>σ</a:t>
              </a:r>
              <a:endPara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D85108A5-DE8B-45AD-AEDC-086E70EC2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2586"/>
              <a:ext cx="134" cy="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u-HU" altLang="hu-HU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id</a:t>
              </a:r>
              <a:endPara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3E96B1EE-B093-46B0-815A-5410ECB4F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586"/>
              <a:ext cx="114" cy="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u-HU" altLang="hu-HU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=</a:t>
              </a:r>
              <a:endParaRPr kumimoji="0" lang="hu-HU" altLang="hu-H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040FEDE1-E0A3-4A2F-B8A0-72A99C3B7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2586"/>
              <a:ext cx="133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u-HU" altLang="hu-HU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ceoid</a:t>
              </a:r>
              <a:r>
                <a:rPr kumimoji="0" lang="hu-HU" altLang="hu-H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AND </a:t>
              </a:r>
              <a:r>
                <a:rPr kumimoji="0" lang="hu-HU" altLang="hu-HU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name</a:t>
              </a:r>
              <a:r>
                <a:rPr kumimoji="0" lang="hu-HU" altLang="hu-H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like ’</a:t>
              </a:r>
              <a:endPara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1">
              <a:extLst>
                <a:ext uri="{FF2B5EF4-FFF2-40B4-BE49-F238E27FC236}">
                  <a16:creationId xmlns:a16="http://schemas.microsoft.com/office/drawing/2014/main" id="{6DAB5588-C759-417D-8B77-49C16D858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8" y="2586"/>
              <a:ext cx="141" cy="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u-HU" altLang="hu-HU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%</a:t>
              </a:r>
              <a:endParaRPr kumimoji="0" lang="hu-HU" altLang="hu-H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5BBFB252-9535-4BCD-A2F0-A5CA83D43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7" y="2586"/>
              <a:ext cx="25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u-HU" altLang="hu-HU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John’</a:t>
              </a:r>
              <a:endPara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7F75DED8-227D-4AB2-BDC1-1A568DB820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1" y="2163"/>
              <a:ext cx="0" cy="409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474986C9-96F7-41AB-BD60-AD45903D1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0" y="3567"/>
              <a:ext cx="47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u-HU" altLang="hu-HU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company</a:t>
              </a:r>
              <a:endPara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89264BDD-CBCE-4195-945A-4F162405E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2" y="3567"/>
              <a:ext cx="32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u-HU" altLang="hu-HU" sz="16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owner</a:t>
              </a:r>
              <a:endPara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A6DEDD0-3FC8-4B73-AE7A-19D44E482A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1" y="2738"/>
              <a:ext cx="0" cy="255"/>
            </a:xfrm>
            <a:prstGeom prst="line">
              <a:avLst/>
            </a:prstGeom>
            <a:noFill/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3EB36A7-3E4D-4998-894E-8ED4B0DE8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4" y="3122"/>
              <a:ext cx="317" cy="421"/>
            </a:xfrm>
            <a:custGeom>
              <a:avLst/>
              <a:gdLst>
                <a:gd name="T0" fmla="*/ 0 w 317"/>
                <a:gd name="T1" fmla="*/ 421 h 421"/>
                <a:gd name="T2" fmla="*/ 0 w 317"/>
                <a:gd name="T3" fmla="*/ 265 h 421"/>
                <a:gd name="T4" fmla="*/ 317 w 317"/>
                <a:gd name="T5" fmla="*/ 265 h 421"/>
                <a:gd name="T6" fmla="*/ 317 w 317"/>
                <a:gd name="T7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7" h="421">
                  <a:moveTo>
                    <a:pt x="0" y="421"/>
                  </a:moveTo>
                  <a:lnTo>
                    <a:pt x="0" y="265"/>
                  </a:lnTo>
                  <a:lnTo>
                    <a:pt x="317" y="265"/>
                  </a:lnTo>
                  <a:lnTo>
                    <a:pt x="317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94726412-2328-42B6-869F-DDA230907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" y="3284"/>
              <a:ext cx="345" cy="269"/>
            </a:xfrm>
            <a:custGeom>
              <a:avLst/>
              <a:gdLst>
                <a:gd name="T0" fmla="*/ 345 w 345"/>
                <a:gd name="T1" fmla="*/ 269 h 269"/>
                <a:gd name="T2" fmla="*/ 345 w 345"/>
                <a:gd name="T3" fmla="*/ 103 h 269"/>
                <a:gd name="T4" fmla="*/ 0 w 345"/>
                <a:gd name="T5" fmla="*/ 103 h 269"/>
                <a:gd name="T6" fmla="*/ 0 w 345"/>
                <a:gd name="T7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5" h="269">
                  <a:moveTo>
                    <a:pt x="345" y="269"/>
                  </a:moveTo>
                  <a:lnTo>
                    <a:pt x="345" y="103"/>
                  </a:lnTo>
                  <a:lnTo>
                    <a:pt x="0" y="103"/>
                  </a:ln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u-HU"/>
            </a:p>
          </p:txBody>
        </p: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D8494F5E-B67A-4664-B613-535143608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8" y="2938"/>
              <a:ext cx="22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hu-HU" altLang="hu-HU" sz="2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×</a:t>
              </a:r>
              <a:endParaRPr kumimoji="0" lang="hu-HU" altLang="hu-H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5760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Refactoring the parser tree - 1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14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Create an optimal logical execution plan</a:t>
            </a:r>
          </a:p>
          <a:p>
            <a:pPr algn="l" rtl="0"/>
            <a:r>
              <a:rPr lang="en" b="0" i="0" u="none" baseline="0"/>
              <a:t>Reduce possible physical execution options</a:t>
            </a:r>
          </a:p>
          <a:p>
            <a:pPr algn="l" rtl="0"/>
            <a:r>
              <a:rPr lang="en" b="0" i="0" u="none" baseline="0"/>
              <a:t>Basic concept</a:t>
            </a:r>
          </a:p>
          <a:p>
            <a:pPr lvl="1" algn="l" rtl="0"/>
            <a:r>
              <a:rPr lang="en" b="0" i="0" u="none" baseline="0"/>
              <a:t>Move selection (where) down in the three</a:t>
            </a:r>
          </a:p>
          <a:p>
            <a:pPr lvl="1" algn="l" rtl="0"/>
            <a:r>
              <a:rPr lang="en" b="0" i="0" u="none" baseline="0"/>
              <a:t>Using joins</a:t>
            </a:r>
          </a:p>
          <a:p>
            <a:pPr lvl="2" algn="l" rtl="0"/>
            <a:r>
              <a:rPr lang="en" b="0" i="0" u="none" baseline="0"/>
              <a:t>Cartesian join only when explicitly specified</a:t>
            </a:r>
          </a:p>
          <a:p>
            <a:pPr lvl="1" algn="l" rtl="0"/>
            <a:r>
              <a:rPr lang="en" b="0" i="0" u="none" baseline="0"/>
              <a:t>One side of a join should be a table</a:t>
            </a:r>
          </a:p>
        </p:txBody>
      </p:sp>
    </p:spTree>
    <p:extLst>
      <p:ext uri="{BB962C8B-B14F-4D97-AF65-F5344CB8AC3E}">
        <p14:creationId xmlns:p14="http://schemas.microsoft.com/office/powerpoint/2010/main" val="2824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Refactoring the parser tree - 2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15</a:t>
            </a:fld>
            <a:endParaRPr lang="en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sz="2800" b="0" i="0" u="none" baseline="0"/>
              <a:t>Selection</a:t>
            </a:r>
          </a:p>
          <a:p>
            <a:pPr lvl="1" algn="l" rtl="0"/>
            <a:r>
              <a:rPr lang="en" sz="2400" b="0" i="0" u="none" baseline="0">
                <a:latin typeface="Times New Roman"/>
                <a:ea typeface="Times New Roman"/>
              </a:rPr>
              <a:t>Can be re-ordered: σ</a:t>
            </a:r>
            <a:r>
              <a:rPr lang="en" sz="2400" b="0" i="0" u="none" baseline="-25000">
                <a:latin typeface="Times New Roman"/>
                <a:ea typeface="Times New Roman"/>
              </a:rPr>
              <a:t>F1</a:t>
            </a:r>
            <a:r>
              <a:rPr lang="en" sz="2400" b="0" i="0" u="none" baseline="0">
                <a:latin typeface="Times New Roman"/>
                <a:ea typeface="Times New Roman"/>
              </a:rPr>
              <a:t>(σ</a:t>
            </a:r>
            <a:r>
              <a:rPr lang="en" sz="2400" b="0" i="0" u="none" baseline="-25000">
                <a:latin typeface="Times New Roman"/>
                <a:ea typeface="Times New Roman"/>
              </a:rPr>
              <a:t>F2</a:t>
            </a:r>
            <a:r>
              <a:rPr lang="en" sz="2400" b="0" i="0" u="none" baseline="0">
                <a:latin typeface="Times New Roman"/>
                <a:ea typeface="Times New Roman"/>
              </a:rPr>
              <a:t>(R)) = σ</a:t>
            </a:r>
            <a:r>
              <a:rPr lang="en" sz="2400" b="0" i="0" u="none" baseline="-25000">
                <a:latin typeface="Times New Roman"/>
                <a:ea typeface="Times New Roman"/>
              </a:rPr>
              <a:t>F2</a:t>
            </a:r>
            <a:r>
              <a:rPr lang="en" sz="2400" b="0" i="0" u="none" baseline="0">
                <a:latin typeface="Times New Roman"/>
                <a:ea typeface="Times New Roman"/>
              </a:rPr>
              <a:t>(σ</a:t>
            </a:r>
            <a:r>
              <a:rPr lang="en" sz="2400" b="0" i="0" u="none" baseline="-25000">
                <a:latin typeface="Times New Roman"/>
                <a:ea typeface="Times New Roman"/>
              </a:rPr>
              <a:t>F1</a:t>
            </a:r>
            <a:r>
              <a:rPr lang="en" sz="2400" b="0" i="0" u="none" baseline="0">
                <a:latin typeface="Times New Roman"/>
                <a:ea typeface="Times New Roman"/>
              </a:rPr>
              <a:t>(R))</a:t>
            </a:r>
          </a:p>
          <a:p>
            <a:pPr lvl="1" algn="l" rtl="0"/>
            <a:r>
              <a:rPr lang="en" sz="2400" b="0" i="0" u="none" baseline="0">
                <a:latin typeface="Times New Roman"/>
                <a:ea typeface="Times New Roman"/>
              </a:rPr>
              <a:t>Can be re-written: 	</a:t>
            </a:r>
          </a:p>
          <a:p>
            <a:pPr lvl="2" algn="l" rtl="0"/>
            <a:r>
              <a:rPr lang="en" sz="2000" b="0" i="0" u="none" baseline="0">
                <a:latin typeface="Times New Roman"/>
                <a:ea typeface="Times New Roman"/>
              </a:rPr>
              <a:t>σ</a:t>
            </a:r>
            <a:r>
              <a:rPr lang="en" sz="2000" b="0" i="0" u="none" baseline="-25000">
                <a:latin typeface="Times New Roman"/>
                <a:ea typeface="Times New Roman"/>
              </a:rPr>
              <a:t>F and G</a:t>
            </a:r>
            <a:r>
              <a:rPr lang="en" sz="2000" b="0" i="0" u="none" baseline="0">
                <a:latin typeface="Times New Roman"/>
                <a:ea typeface="Times New Roman"/>
              </a:rPr>
              <a:t>(R) = σ</a:t>
            </a:r>
            <a:r>
              <a:rPr lang="en" sz="2000" b="0" i="0" u="none" baseline="-25000">
                <a:latin typeface="Times New Roman"/>
                <a:ea typeface="Times New Roman"/>
              </a:rPr>
              <a:t>F</a:t>
            </a:r>
            <a:r>
              <a:rPr lang="en" sz="2000" b="0" i="0" u="none" baseline="0">
                <a:latin typeface="Times New Roman"/>
                <a:ea typeface="Times New Roman"/>
              </a:rPr>
              <a:t>(σ</a:t>
            </a:r>
            <a:r>
              <a:rPr lang="en" sz="2000" b="0" i="0" u="none" baseline="-25000">
                <a:latin typeface="Times New Roman"/>
                <a:ea typeface="Times New Roman"/>
              </a:rPr>
              <a:t>G</a:t>
            </a:r>
            <a:r>
              <a:rPr lang="en" sz="2000" b="0" i="0" u="none" baseline="0">
                <a:latin typeface="Times New Roman"/>
                <a:ea typeface="Times New Roman"/>
              </a:rPr>
              <a:t>(R))</a:t>
            </a:r>
          </a:p>
          <a:p>
            <a:pPr lvl="2" algn="l" rtl="0"/>
            <a:r>
              <a:rPr lang="en" sz="2000" b="0" i="0" u="none" baseline="0">
                <a:latin typeface="Times New Roman"/>
                <a:ea typeface="Times New Roman"/>
              </a:rPr>
              <a:t>σ</a:t>
            </a:r>
            <a:r>
              <a:rPr lang="en" sz="2000" b="0" i="0" u="none" baseline="-25000">
                <a:latin typeface="Times New Roman"/>
                <a:ea typeface="Times New Roman"/>
              </a:rPr>
              <a:t>F or G</a:t>
            </a:r>
            <a:r>
              <a:rPr lang="en" sz="2000" b="0" i="0" u="none" baseline="0">
                <a:latin typeface="Times New Roman"/>
                <a:ea typeface="Times New Roman"/>
              </a:rPr>
              <a:t>(R) = σ</a:t>
            </a:r>
            <a:r>
              <a:rPr lang="en" sz="2000" b="0" i="0" u="none" baseline="-25000">
                <a:latin typeface="Times New Roman"/>
                <a:ea typeface="Times New Roman"/>
              </a:rPr>
              <a:t>F </a:t>
            </a:r>
            <a:r>
              <a:rPr lang="en" sz="2000" b="0" i="0" u="none" baseline="0">
                <a:latin typeface="Times New Roman"/>
                <a:ea typeface="Times New Roman"/>
              </a:rPr>
              <a:t>(R) UNION σ</a:t>
            </a:r>
            <a:r>
              <a:rPr lang="en" sz="2000" b="0" i="0" u="none" baseline="-25000">
                <a:latin typeface="Times New Roman"/>
                <a:ea typeface="Times New Roman"/>
              </a:rPr>
              <a:t>G</a:t>
            </a:r>
            <a:r>
              <a:rPr lang="en" sz="2000" b="0" i="0" u="none" baseline="0">
                <a:latin typeface="Times New Roman"/>
                <a:ea typeface="Times New Roman"/>
              </a:rPr>
              <a:t>(R)</a:t>
            </a:r>
          </a:p>
          <a:p>
            <a:pPr algn="l" rtl="0"/>
            <a:r>
              <a:rPr lang="en" sz="2800" b="0" i="0" u="none" baseline="0"/>
              <a:t>Join</a:t>
            </a:r>
          </a:p>
          <a:p>
            <a:pPr lvl="1" algn="l" rtl="0"/>
            <a:r>
              <a:rPr lang="en" sz="2400" b="0" i="0" u="none" baseline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R</a:t>
            </a:r>
            <a:r>
              <a:rPr lang="en" b="0" i="0" u="none" baseline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⋈</a:t>
            </a:r>
            <a:r>
              <a:rPr lang="en" sz="2400" b="0" i="0" u="none" baseline="-2500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F</a:t>
            </a:r>
            <a:r>
              <a:rPr lang="en" sz="2400" b="0" i="0" u="none" baseline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S = σ</a:t>
            </a:r>
            <a:r>
              <a:rPr lang="en" sz="2400" b="0" i="0" u="none" baseline="-2500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F</a:t>
            </a:r>
            <a:r>
              <a:rPr lang="en" sz="2400" b="0" i="0" u="none" baseline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(R×S)</a:t>
            </a:r>
          </a:p>
          <a:p>
            <a:pPr lvl="1" algn="l" rtl="0"/>
            <a:r>
              <a:rPr lang="en" sz="2400" b="0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en" b="0" i="0" u="none" baseline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⋈</a:t>
            </a:r>
            <a:r>
              <a:rPr lang="en" sz="2400" b="0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 = S</a:t>
            </a:r>
            <a:r>
              <a:rPr lang="en" b="0" i="0" u="none" baseline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⋈</a:t>
            </a:r>
            <a:r>
              <a:rPr lang="en" sz="2400" b="0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</a:p>
          <a:p>
            <a:pPr lvl="1" algn="l" rtl="0"/>
            <a:r>
              <a:rPr lang="en" sz="2400" b="0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(R</a:t>
            </a:r>
            <a:r>
              <a:rPr lang="en" b="0" i="0" u="none" baseline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⋈</a:t>
            </a:r>
            <a:r>
              <a:rPr lang="en" sz="2400" b="0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S)</a:t>
            </a:r>
            <a:r>
              <a:rPr lang="en" b="0" i="0" u="none" baseline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⋈</a:t>
            </a:r>
            <a:r>
              <a:rPr lang="en" sz="2400" b="0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 = R</a:t>
            </a:r>
            <a:r>
              <a:rPr lang="en" b="0" i="0" u="none" baseline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⋈</a:t>
            </a:r>
            <a:r>
              <a:rPr lang="en" sz="2400" b="0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(S</a:t>
            </a:r>
            <a:r>
              <a:rPr lang="en" b="0" i="0" u="none" baseline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⋈</a:t>
            </a:r>
            <a:r>
              <a:rPr lang="en" sz="2400" b="0" i="0" u="none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U)</a:t>
            </a:r>
            <a:endParaRPr lang="e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06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Refactoring the parser tree - 3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16</a:t>
            </a:fld>
            <a:endParaRPr lang="en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sz="2800" b="0" i="0" u="none" baseline="0"/>
              <a:t>Joining and selection</a:t>
            </a:r>
          </a:p>
          <a:p>
            <a:pPr lvl="1" algn="l" rtl="0"/>
            <a:r>
              <a:rPr lang="en" sz="24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σ</a:t>
            </a:r>
            <a:r>
              <a:rPr lang="en" sz="2400" b="0" i="0" u="none" baseline="-25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" b="0" i="0" u="none" baseline="0">
                <a:latin typeface="+mn-lt"/>
                <a:ea typeface="+mn-ea"/>
                <a:cs typeface="+mn-cs"/>
              </a:rPr>
              <a:t>(R⋈S</a:t>
            </a:r>
            <a:r>
              <a:rPr lang="en" sz="24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=  σ</a:t>
            </a:r>
            <a:r>
              <a:rPr lang="en" sz="2400" b="0" i="0" u="none" baseline="-25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" b="0" i="0" u="none" baseline="0">
                <a:latin typeface="+mn-lt"/>
              </a:rPr>
              <a:t>(</a:t>
            </a:r>
            <a:r>
              <a:rPr lang="en" sz="24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en" b="0" i="0" u="none" baseline="0">
                <a:latin typeface="+mn-lt"/>
                <a:ea typeface="+mn-ea"/>
                <a:cs typeface="+mn-cs"/>
              </a:rPr>
              <a:t>)⋈S</a:t>
            </a:r>
            <a:endParaRPr lang="en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2" algn="l" rtl="0"/>
            <a:r>
              <a:rPr lang="en" sz="20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R has all attributes of F</a:t>
            </a:r>
          </a:p>
          <a:p>
            <a:pPr lvl="1" algn="l" rtl="0"/>
            <a:r>
              <a:rPr lang="en" sz="24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σ</a:t>
            </a:r>
            <a:r>
              <a:rPr lang="en" sz="2400" b="0" i="0" u="none" baseline="-25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" b="0" i="0" u="none" baseline="0">
                <a:latin typeface="+mn-lt"/>
                <a:ea typeface="+mn-ea"/>
                <a:cs typeface="+mn-cs"/>
              </a:rPr>
              <a:t>(R⋈S</a:t>
            </a:r>
            <a:r>
              <a:rPr lang="en" sz="24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=  </a:t>
            </a:r>
            <a:r>
              <a:rPr lang="en" b="0" i="0" u="none" baseline="0">
                <a:latin typeface="+mn-lt"/>
                <a:ea typeface="+mn-ea"/>
                <a:cs typeface="+mn-cs"/>
              </a:rPr>
              <a:t>R⋈σ</a:t>
            </a:r>
            <a:r>
              <a:rPr lang="en" sz="2400" b="0" i="0" u="none" baseline="-25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" sz="24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(S)</a:t>
            </a:r>
          </a:p>
          <a:p>
            <a:pPr lvl="2" algn="l" rtl="0"/>
            <a:r>
              <a:rPr lang="en" sz="20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S has all attributes of F</a:t>
            </a:r>
          </a:p>
          <a:p>
            <a:pPr lvl="1" algn="l" rtl="0"/>
            <a:r>
              <a:rPr lang="en" sz="24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σ</a:t>
            </a:r>
            <a:r>
              <a:rPr lang="en" sz="2400" b="0" i="0" u="none" baseline="-25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" b="0" i="0" u="none" baseline="0">
                <a:latin typeface="+mn-lt"/>
                <a:ea typeface="+mn-ea"/>
                <a:cs typeface="+mn-cs"/>
              </a:rPr>
              <a:t>(R⋈S</a:t>
            </a:r>
            <a:r>
              <a:rPr lang="en" sz="24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= σ</a:t>
            </a:r>
            <a:r>
              <a:rPr lang="en" sz="2400" b="0" i="0" u="none" baseline="-25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" sz="24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</a:t>
            </a:r>
            <a:r>
              <a:rPr lang="en" b="0" i="0" u="none" baseline="0">
                <a:latin typeface="+mn-lt"/>
                <a:ea typeface="+mn-ea"/>
                <a:cs typeface="+mn-cs"/>
              </a:rPr>
              <a:t>)⋈σ</a:t>
            </a:r>
            <a:r>
              <a:rPr lang="en" sz="2400" b="0" i="0" u="none" baseline="-25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" sz="24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(S)</a:t>
            </a:r>
          </a:p>
          <a:p>
            <a:pPr lvl="2" algn="l" rtl="0"/>
            <a:r>
              <a:rPr lang="en" sz="2000" b="0" i="0" u="none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both R and S has attributes of F</a:t>
            </a:r>
          </a:p>
          <a:p>
            <a:pPr algn="l" rtl="0"/>
            <a:r>
              <a:rPr lang="en" sz="2800" b="0" i="0" u="none" baseline="0"/>
              <a:t>Duplicates</a:t>
            </a:r>
          </a:p>
          <a:p>
            <a:pPr lvl="1" algn="l" rtl="0"/>
            <a:r>
              <a:rPr lang="en" b="0" i="0" u="none" baseline="0">
                <a:latin typeface="Times New Roman"/>
                <a:ea typeface="Times New Roman"/>
              </a:rPr>
              <a:t>δ(γ</a:t>
            </a:r>
            <a:r>
              <a:rPr lang="en" b="0" i="0" u="none" baseline="-25000">
                <a:latin typeface="Times New Roman"/>
                <a:ea typeface="Times New Roman"/>
              </a:rPr>
              <a:t>L</a:t>
            </a:r>
            <a:r>
              <a:rPr lang="en" b="0" i="0" u="none" baseline="0">
                <a:latin typeface="Times New Roman"/>
                <a:ea typeface="Times New Roman"/>
              </a:rPr>
              <a:t>(R)) = γ</a:t>
            </a:r>
            <a:r>
              <a:rPr lang="en" b="0" i="0" u="none" baseline="-25000">
                <a:latin typeface="Times New Roman"/>
                <a:ea typeface="Times New Roman"/>
              </a:rPr>
              <a:t>L</a:t>
            </a:r>
            <a:r>
              <a:rPr lang="en" b="0" i="0" u="none" baseline="0">
                <a:latin typeface="Times New Roman"/>
                <a:ea typeface="Times New Roman"/>
              </a:rPr>
              <a:t>(R)</a:t>
            </a:r>
          </a:p>
          <a:p>
            <a:pPr lvl="1" algn="l" rtl="0"/>
            <a:r>
              <a:rPr lang="en" b="0" i="0" u="none" baseline="0">
                <a:latin typeface="Times New Roman"/>
                <a:ea typeface="Times New Roman"/>
              </a:rPr>
              <a:t>δ(R×S) = δ(R) × δ(S)  (similarly for joins)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2860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Microsoft SQL Server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Physical execution plan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49F71C9-278E-471F-A52B-879E4728A843}" type="slidenum">
              <a:rPr/>
              <a:pPr/>
              <a:t>17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15574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Physical plan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18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Elements of the physical plan</a:t>
            </a:r>
          </a:p>
          <a:p>
            <a:pPr lvl="1" algn="l" rtl="0"/>
            <a:r>
              <a:rPr lang="en" b="0" i="0" u="none" baseline="0"/>
              <a:t>Operators for reading the table</a:t>
            </a:r>
          </a:p>
          <a:p>
            <a:pPr lvl="2" algn="l" rtl="0"/>
            <a:r>
              <a:rPr lang="en" b="0" i="0" u="none" baseline="0"/>
              <a:t>Logical plan leaf reading operations</a:t>
            </a:r>
          </a:p>
          <a:p>
            <a:pPr lvl="1" algn="l" rtl="0"/>
            <a:r>
              <a:rPr lang="en" b="0" i="0" u="none" baseline="0"/>
              <a:t>Executing relational algebra operations</a:t>
            </a:r>
          </a:p>
          <a:p>
            <a:pPr algn="l" rtl="0"/>
            <a:r>
              <a:rPr lang="en" b="0" i="0" u="none" baseline="0"/>
              <a:t>Creating plans</a:t>
            </a:r>
          </a:p>
          <a:p>
            <a:pPr lvl="1" algn="l" rtl="0"/>
            <a:r>
              <a:rPr lang="en" b="0" i="0" u="none" baseline="0"/>
              <a:t>Rule-based</a:t>
            </a:r>
          </a:p>
          <a:p>
            <a:pPr lvl="1" algn="l" rtl="0"/>
            <a:r>
              <a:rPr lang="en" b="0" i="0" u="none" baseline="0"/>
              <a:t>Cost-based</a:t>
            </a:r>
          </a:p>
          <a:p>
            <a:pPr lvl="2" algn="l" rtl="0"/>
            <a:r>
              <a:rPr lang="en" b="0" i="0" u="none" baseline="0"/>
              <a:t>Table seek methods</a:t>
            </a:r>
          </a:p>
          <a:p>
            <a:pPr lvl="2" algn="l" rtl="0"/>
            <a:r>
              <a:rPr lang="en" b="0" i="0" u="none" baseline="0"/>
              <a:t>Implementation of joins</a:t>
            </a:r>
          </a:p>
          <a:p>
            <a:pPr lvl="2" algn="l" rtl="0"/>
            <a:r>
              <a:rPr lang="en" b="0" i="0" u="none" baseline="0"/>
              <a:t>Order of joins</a:t>
            </a:r>
          </a:p>
          <a:p>
            <a:endParaRPr lang="en" dirty="0"/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185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Nested loop join</a:t>
            </a:r>
            <a:endParaRPr lang="e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19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Two embedded for cycles</a:t>
            </a:r>
          </a:p>
          <a:p>
            <a:pPr algn="l" rtl="0"/>
            <a:r>
              <a:rPr lang="en" b="0" i="0" u="none" baseline="0"/>
              <a:t>I/O cost</a:t>
            </a:r>
          </a:p>
          <a:p>
            <a:pPr lvl="1" algn="l" rtl="0"/>
            <a:r>
              <a:rPr lang="en" b="0" i="1" u="none" baseline="0"/>
              <a:t>O(num_block_1 * num_block_2)</a:t>
            </a:r>
          </a:p>
          <a:p>
            <a:pPr algn="l" rtl="0"/>
            <a:r>
              <a:rPr lang="en" b="0" i="0" u="none" baseline="0"/>
              <a:t>Works in all cases</a:t>
            </a:r>
          </a:p>
          <a:p>
            <a:pPr lvl="1" algn="l" rtl="0"/>
            <a:r>
              <a:rPr lang="en" b="0" i="0" u="none" baseline="0"/>
              <a:t>In case of large tables: keep only partitions of the tables in memory</a:t>
            </a:r>
          </a:p>
        </p:txBody>
      </p:sp>
    </p:spTree>
    <p:extLst>
      <p:ext uri="{BB962C8B-B14F-4D97-AF65-F5344CB8AC3E}">
        <p14:creationId xmlns:p14="http://schemas.microsoft.com/office/powerpoint/2010/main" val="373240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Contents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2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Purpose of query optimization</a:t>
            </a:r>
          </a:p>
          <a:p>
            <a:pPr algn="l" rtl="0"/>
            <a:r>
              <a:rPr lang="en" b="0" i="0" u="none" baseline="0"/>
              <a:t>Microsoft SQL Server</a:t>
            </a:r>
          </a:p>
          <a:p>
            <a:pPr lvl="1" algn="l" rtl="0"/>
            <a:r>
              <a:rPr lang="en" b="0" i="0" u="none" baseline="0"/>
              <a:t>Execution plans</a:t>
            </a:r>
          </a:p>
          <a:p>
            <a:pPr lvl="1" algn="l" rtl="0"/>
            <a:r>
              <a:rPr lang="en" b="0" i="0" u="none" baseline="0"/>
              <a:t>Join and table access options</a:t>
            </a:r>
          </a:p>
          <a:p>
            <a:pPr lvl="1" algn="l" rtl="0"/>
            <a:r>
              <a:rPr lang="en" b="0" i="0" u="none" baseline="0"/>
              <a:t>General recommendation</a:t>
            </a:r>
          </a:p>
          <a:p>
            <a:pPr algn="l" rtl="0"/>
            <a:r>
              <a:rPr lang="en" b="0" i="0" u="none" baseline="0"/>
              <a:t>MongoDB</a:t>
            </a:r>
            <a:endParaRPr lang="en" dirty="0"/>
          </a:p>
          <a:p>
            <a:pPr lvl="1" algn="l" rtl="0"/>
            <a:r>
              <a:rPr lang="en" b="0" i="0" u="none" baseline="0"/>
              <a:t>Indices and execution plans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5976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Hash join</a:t>
            </a:r>
            <a:endParaRPr lang="e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20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First pass</a:t>
            </a:r>
          </a:p>
          <a:p>
            <a:pPr lvl="1" algn="l" rtl="0"/>
            <a:r>
              <a:rPr lang="en" b="0" i="0" u="none" baseline="0"/>
              <a:t>Read the smaller table</a:t>
            </a:r>
          </a:p>
          <a:p>
            <a:pPr lvl="1" algn="l" rtl="0"/>
            <a:r>
              <a:rPr lang="en" b="0" i="0" u="none" baseline="0"/>
              <a:t>Build a hash table in memory</a:t>
            </a:r>
          </a:p>
          <a:p>
            <a:pPr lvl="2" algn="l" rtl="0"/>
            <a:r>
              <a:rPr lang="en" b="0" i="0" u="none" baseline="0"/>
              <a:t>Key is the column used for joining</a:t>
            </a:r>
          </a:p>
          <a:p>
            <a:pPr algn="l" rtl="0"/>
            <a:r>
              <a:rPr lang="en" b="0" i="0" u="none" baseline="0"/>
              <a:t>Second pass</a:t>
            </a:r>
          </a:p>
          <a:p>
            <a:pPr lvl="1" algn="l" rtl="0"/>
            <a:r>
              <a:rPr lang="en" b="0" i="0" u="none" baseline="0"/>
              <a:t>Read the larger table</a:t>
            </a:r>
          </a:p>
          <a:p>
            <a:pPr lvl="1" algn="l" rtl="0"/>
            <a:r>
              <a:rPr lang="en" b="0" i="0" u="none" baseline="0"/>
              <a:t>Search for matching records in the hash table</a:t>
            </a:r>
            <a:endParaRPr lang="en" dirty="0"/>
          </a:p>
          <a:p>
            <a:pPr algn="l" rtl="0"/>
            <a:r>
              <a:rPr lang="en" b="0" i="0" u="none" baseline="0"/>
              <a:t>I/O cost</a:t>
            </a:r>
          </a:p>
          <a:p>
            <a:pPr lvl="1" algn="l" rtl="0"/>
            <a:r>
              <a:rPr lang="en" b="0" i="1" u="none" baseline="0"/>
              <a:t>O(num_block_1 + num_block_2)</a:t>
            </a:r>
          </a:p>
        </p:txBody>
      </p:sp>
    </p:spTree>
    <p:extLst>
      <p:ext uri="{BB962C8B-B14F-4D97-AF65-F5344CB8AC3E}">
        <p14:creationId xmlns:p14="http://schemas.microsoft.com/office/powerpoint/2010/main" val="2630024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Sort Merge Join</a:t>
            </a:r>
            <a:endParaRPr lang="e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21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b="0" i="0" u="none" baseline="0" dirty="0"/>
              <a:t>Reads both tables into memory</a:t>
            </a:r>
          </a:p>
          <a:p>
            <a:pPr algn="l" rtl="0"/>
            <a:r>
              <a:rPr lang="en" b="0" i="0" u="none" baseline="0" dirty="0"/>
              <a:t>Sorts based on the joined columns</a:t>
            </a:r>
          </a:p>
          <a:p>
            <a:pPr algn="l" rtl="0"/>
            <a:r>
              <a:rPr lang="en" b="0" i="0" u="none" baseline="0" dirty="0"/>
              <a:t>Merge the two sorted lists</a:t>
            </a:r>
          </a:p>
          <a:p>
            <a:pPr lvl="1"/>
            <a:r>
              <a:rPr lang="en-US" dirty="0"/>
              <a:t>While "walking" the two sorted lists</a:t>
            </a:r>
            <a:endParaRPr lang="en" b="0" i="0" u="none" baseline="0" dirty="0"/>
          </a:p>
          <a:p>
            <a:pPr algn="l" rtl="0"/>
            <a:r>
              <a:rPr lang="en" b="0" i="0" u="none" baseline="0" dirty="0"/>
              <a:t>For small tables </a:t>
            </a:r>
          </a:p>
          <a:p>
            <a:pPr algn="l" rtl="0"/>
            <a:r>
              <a:rPr lang="en" b="0" i="0" u="none" baseline="0" dirty="0"/>
              <a:t>Index due to sorting</a:t>
            </a:r>
          </a:p>
          <a:p>
            <a:pPr algn="l" rtl="0"/>
            <a:r>
              <a:rPr lang="en" b="0" i="0" u="none" baseline="0" dirty="0"/>
              <a:t>I/O cost</a:t>
            </a:r>
          </a:p>
          <a:p>
            <a:pPr lvl="1" algn="l" rtl="0"/>
            <a:r>
              <a:rPr lang="en" b="0" i="1" u="none" baseline="0" dirty="0"/>
              <a:t>O(num_block_1 + num_block_2)</a:t>
            </a:r>
          </a:p>
        </p:txBody>
      </p:sp>
    </p:spTree>
    <p:extLst>
      <p:ext uri="{BB962C8B-B14F-4D97-AF65-F5344CB8AC3E}">
        <p14:creationId xmlns:p14="http://schemas.microsoft.com/office/powerpoint/2010/main" val="1035500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" sz="3600" b="0" i="0" u="none" baseline="0"/>
              <a:t>Table scan methods - 1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22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Generally there are two ways</a:t>
            </a:r>
          </a:p>
          <a:p>
            <a:pPr lvl="1" algn="l" rtl="0"/>
            <a:r>
              <a:rPr lang="en" b="0" i="0" u="none" baseline="0"/>
              <a:t>Full scan</a:t>
            </a:r>
          </a:p>
          <a:p>
            <a:pPr lvl="2" algn="l" rtl="0"/>
            <a:r>
              <a:rPr lang="en" b="0" i="0" u="none" baseline="0"/>
              <a:t>For small tables</a:t>
            </a:r>
          </a:p>
          <a:p>
            <a:pPr lvl="2" algn="l" rtl="0"/>
            <a:r>
              <a:rPr lang="en" b="0" i="0" u="none" baseline="0"/>
              <a:t>When most rows are needed</a:t>
            </a:r>
          </a:p>
          <a:p>
            <a:pPr lvl="1" algn="l" rtl="0"/>
            <a:r>
              <a:rPr lang="en" b="0" i="0" u="none" baseline="0"/>
              <a:t>Index scan</a:t>
            </a:r>
          </a:p>
          <a:p>
            <a:pPr lvl="2" algn="l" rtl="0"/>
            <a:r>
              <a:rPr lang="en" b="0" i="0" u="none" baseline="0"/>
              <a:t>When using filtering</a:t>
            </a:r>
          </a:p>
          <a:p>
            <a:pPr lvl="3" algn="l" rtl="0"/>
            <a:r>
              <a:rPr lang="en" b="0" i="0" u="none" baseline="0"/>
              <a:t>If there is an index covering the filter criteria</a:t>
            </a:r>
          </a:p>
          <a:p>
            <a:pPr lvl="2" algn="l" rtl="0"/>
            <a:r>
              <a:rPr lang="en" b="0" i="0" u="none" baseline="0"/>
              <a:t>Sorting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3366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Table scan methods - 2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23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Table scan</a:t>
            </a:r>
            <a:endParaRPr lang="en" dirty="0"/>
          </a:p>
          <a:p>
            <a:pPr lvl="1" algn="l" rtl="0"/>
            <a:r>
              <a:rPr lang="en" b="0" i="0" u="none" baseline="0"/>
              <a:t>No index</a:t>
            </a:r>
          </a:p>
          <a:p>
            <a:pPr lvl="1" algn="l" rtl="0"/>
            <a:r>
              <a:rPr lang="en" b="0" i="0" u="none" baseline="0"/>
              <a:t>Evaluates the filtering condition</a:t>
            </a:r>
          </a:p>
          <a:p>
            <a:pPr algn="l" rtl="0"/>
            <a:r>
              <a:rPr lang="en" b="0" i="0" u="none" baseline="0"/>
              <a:t>Clustered index scan</a:t>
            </a:r>
            <a:endParaRPr lang="en" dirty="0"/>
          </a:p>
          <a:p>
            <a:pPr lvl="1" algn="l" rtl="0"/>
            <a:r>
              <a:rPr lang="en" b="0" i="0" u="none" baseline="0"/>
              <a:t>Clustered reading</a:t>
            </a:r>
          </a:p>
          <a:p>
            <a:pPr lvl="1" algn="l" rtl="0"/>
            <a:r>
              <a:rPr lang="en" b="0" i="0" u="none" baseline="0"/>
              <a:t>Data blocks ordered by index</a:t>
            </a:r>
          </a:p>
          <a:p>
            <a:pPr lvl="1" algn="l" rtl="0"/>
            <a:r>
              <a:rPr lang="en" b="0" i="0" u="none" baseline="0"/>
              <a:t>Clustered index created along primary key</a:t>
            </a:r>
          </a:p>
          <a:p>
            <a:pPr lvl="1" algn="l" rtl="0"/>
            <a:r>
              <a:rPr lang="en" b="0" i="0" u="none" baseline="0"/>
              <a:t>Preferred over table scan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8857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Table scan methods - 3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24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b="0" i="0" u="none" baseline="0" dirty="0"/>
              <a:t>Nonclustered index scan</a:t>
            </a:r>
            <a:endParaRPr lang="en" dirty="0"/>
          </a:p>
          <a:p>
            <a:pPr lvl="1" algn="l" rtl="0"/>
            <a:r>
              <a:rPr lang="en" b="0" i="0" u="none" baseline="0" dirty="0"/>
              <a:t>Similar to clustered index scan</a:t>
            </a:r>
            <a:endParaRPr lang="en" dirty="0"/>
          </a:p>
          <a:p>
            <a:pPr lvl="1" algn="l" rtl="0"/>
            <a:r>
              <a:rPr lang="en" b="0" i="0" u="none" baseline="0" dirty="0"/>
              <a:t>Mostly for evaluating =</a:t>
            </a:r>
          </a:p>
          <a:p>
            <a:pPr algn="l" rtl="0"/>
            <a:r>
              <a:rPr lang="en" b="0" i="0" u="none" baseline="0" dirty="0"/>
              <a:t>Clustered/Nonclustered index seek</a:t>
            </a:r>
            <a:endParaRPr lang="en" dirty="0"/>
          </a:p>
          <a:p>
            <a:pPr lvl="1" algn="l" rtl="0"/>
            <a:r>
              <a:rPr lang="en" b="0" i="0" u="none" baseline="0" dirty="0"/>
              <a:t>Similar to index scan</a:t>
            </a:r>
            <a:endParaRPr lang="en" dirty="0"/>
          </a:p>
          <a:p>
            <a:pPr lvl="1" algn="l" rtl="0"/>
            <a:r>
              <a:rPr lang="en" b="0" i="0" u="none" baseline="0" dirty="0"/>
              <a:t>Walks the index from a starting point</a:t>
            </a:r>
          </a:p>
          <a:p>
            <a:pPr lvl="2" algn="l" rtl="0"/>
            <a:r>
              <a:rPr lang="en" b="0" i="0" u="none" baseline="0" dirty="0"/>
              <a:t>&gt;, between, &lt; oper</a:t>
            </a:r>
            <a:r>
              <a:rPr lang="hu-HU" b="0" i="0" u="none" baseline="0" dirty="0"/>
              <a:t>a</a:t>
            </a:r>
            <a:r>
              <a:rPr lang="en" b="0" i="0" u="none" baseline="0" dirty="0"/>
              <a:t>tors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1068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MS SQL Server indexes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25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B* tree</a:t>
            </a:r>
          </a:p>
          <a:p>
            <a:pPr lvl="1" algn="l" rtl="0"/>
            <a:r>
              <a:rPr lang="en" b="0" i="0" u="none" baseline="0"/>
              <a:t>Simple</a:t>
            </a:r>
          </a:p>
          <a:p>
            <a:pPr lvl="1" algn="l" rtl="0"/>
            <a:r>
              <a:rPr lang="en" b="0" i="0" u="none" baseline="0"/>
              <a:t>Compound indexes</a:t>
            </a:r>
          </a:p>
          <a:p>
            <a:pPr lvl="2" algn="l" rtl="0"/>
            <a:r>
              <a:rPr lang="en" b="0" i="0" u="none" baseline="0"/>
              <a:t>Hierarchical</a:t>
            </a:r>
          </a:p>
          <a:p>
            <a:pPr lvl="1" algn="l" rtl="0"/>
            <a:r>
              <a:rPr lang="en" b="0" i="0" u="none" baseline="0"/>
              <a:t>Clustered</a:t>
            </a:r>
            <a:endParaRPr lang="en" dirty="0"/>
          </a:p>
          <a:p>
            <a:pPr lvl="2" algn="l" rtl="0"/>
            <a:r>
              <a:rPr lang="en" b="0" i="0" u="none" baseline="0"/>
              <a:t>Data blocks orderes by index</a:t>
            </a:r>
          </a:p>
          <a:p>
            <a:pPr lvl="2" algn="l" rtl="0"/>
            <a:r>
              <a:rPr lang="en" b="0" i="0" u="none" baseline="0"/>
              <a:t>One for each table</a:t>
            </a:r>
          </a:p>
          <a:p>
            <a:pPr lvl="2" algn="l" rtl="0"/>
            <a:r>
              <a:rPr lang="en" b="0" i="0" u="none" baseline="0"/>
              <a:t>Automatically created for the primary key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4545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MS SQL Server indexes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26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Clustered / non-clustered</a:t>
            </a:r>
            <a:endParaRPr lang="en" dirty="0"/>
          </a:p>
          <a:p>
            <a:pPr marL="0" indent="0" algn="l" rtl="0">
              <a:buNone/>
            </a:pPr>
            <a:endParaRPr lang="en" dirty="0"/>
          </a:p>
        </p:txBody>
      </p:sp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A3AD7C02-404E-4B33-946A-46EF82029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313" y="1963725"/>
            <a:ext cx="4448175" cy="333375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C27B54D-1022-440B-AE1D-F466B2B64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1963725"/>
            <a:ext cx="4448175" cy="3333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922638-31D8-4D79-BE3E-84B760D8ECCD}"/>
              </a:ext>
            </a:extLst>
          </p:cNvPr>
          <p:cNvSpPr/>
          <p:nvPr/>
        </p:nvSpPr>
        <p:spPr>
          <a:xfrm>
            <a:off x="5351531" y="6073948"/>
            <a:ext cx="35019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" sz="1000" b="0" i="0" u="none" baseline="0"/>
              <a:t>Source: </a:t>
            </a:r>
            <a:r>
              <a:rPr lang="en" sz="1000" b="0" i="0" u="none" baseline="0">
                <a:hlinkClick r:id="rId4"/>
              </a:rPr>
              <a:t>http://www.dba-oracle.com/t_table_row_resequencing.htm</a:t>
            </a: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757889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Indexes - 1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27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b="0" i="0" u="none" baseline="0" dirty="0"/>
              <a:t>Cover index (included column)</a:t>
            </a:r>
          </a:p>
          <a:p>
            <a:pPr lvl="1" algn="l" rtl="0"/>
            <a:r>
              <a:rPr lang="en" b="0" i="0" u="none" baseline="0" dirty="0"/>
              <a:t>Adding further data into the B* tree leaf nodes</a:t>
            </a:r>
          </a:p>
          <a:p>
            <a:pPr lvl="1" algn="l" rtl="0"/>
            <a:r>
              <a:rPr lang="en" b="0" i="0" u="none" baseline="0" dirty="0"/>
              <a:t>The row data does not need to be accessed</a:t>
            </a:r>
          </a:p>
          <a:p>
            <a:pPr algn="l" rtl="0"/>
            <a:r>
              <a:rPr lang="en" b="0" i="0" u="none" baseline="0" dirty="0"/>
              <a:t>Using clustered and non clustered indices togather</a:t>
            </a:r>
          </a:p>
          <a:p>
            <a:pPr lvl="1" algn="l" rtl="0"/>
            <a:r>
              <a:rPr lang="en" b="0" i="0" u="none" baseline="0" dirty="0"/>
              <a:t>Nonclustered index leaf</a:t>
            </a:r>
          </a:p>
          <a:p>
            <a:pPr lvl="2" algn="l" rtl="0"/>
            <a:r>
              <a:rPr lang="en" b="0" i="0" u="none" baseline="0" dirty="0"/>
              <a:t>Does not contain a physical address</a:t>
            </a:r>
          </a:p>
          <a:p>
            <a:pPr lvl="2" algn="l" rtl="0"/>
            <a:r>
              <a:rPr lang="en" b="0" i="0" u="none" baseline="0" dirty="0"/>
              <a:t>Points to the clustered index</a:t>
            </a:r>
          </a:p>
          <a:p>
            <a:pPr lvl="1" algn="l" rtl="0"/>
            <a:r>
              <a:rPr lang="en" b="0" i="0" u="none" baseline="0" dirty="0"/>
              <a:t>Double index read </a:t>
            </a:r>
          </a:p>
          <a:p>
            <a:pPr lvl="1" algn="l" rtl="0"/>
            <a:endParaRPr lang="en" dirty="0"/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6807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Indexes - 2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28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b="0" i="0" u="none" baseline="0" dirty="0"/>
              <a:t>Indexed views</a:t>
            </a:r>
          </a:p>
          <a:p>
            <a:pPr lvl="1" algn="l" rtl="0"/>
            <a:r>
              <a:rPr lang="en" b="0" i="0" u="none" baseline="0" dirty="0"/>
              <a:t>The view result is stored</a:t>
            </a:r>
          </a:p>
          <a:p>
            <a:pPr lvl="1" algn="l" rtl="0"/>
            <a:r>
              <a:rPr lang="en-US" b="0" i="0" u="none" baseline="0" dirty="0"/>
              <a:t>Index can be defined, works as for tables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94926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Plan cache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29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Plan cache</a:t>
            </a:r>
          </a:p>
          <a:p>
            <a:pPr lvl="1" algn="l" rtl="0"/>
            <a:r>
              <a:rPr lang="en" b="0" i="0" u="none" baseline="0"/>
              <a:t>Plan cache</a:t>
            </a:r>
          </a:p>
          <a:p>
            <a:pPr lvl="1" algn="l" rtl="0"/>
            <a:r>
              <a:rPr lang="en" b="0" i="0" u="none" baseline="0"/>
              <a:t>For similar queries</a:t>
            </a:r>
          </a:p>
          <a:p>
            <a:pPr lvl="1" algn="l" rtl="0"/>
            <a:r>
              <a:rPr lang="en" b="0" i="0" u="none" baseline="0"/>
              <a:t>Statistics have not changed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8794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What is the purpose of query optimization?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49F71C9-278E-471F-A52B-879E4728A843}" type="slidenum">
              <a:rPr/>
              <a:pPr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12499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Stored procedures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30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>
              <a:buNone/>
            </a:pPr>
            <a:r>
              <a:rPr lang="en" sz="2000" b="1" i="0" u="none" baseline="0"/>
              <a:t>create proc </a:t>
            </a:r>
            <a:r>
              <a:rPr lang="en" sz="2000" b="0" i="0" u="none" baseline="0"/>
              <a:t>test</a:t>
            </a:r>
          </a:p>
          <a:p>
            <a:pPr algn="l" rtl="0">
              <a:buNone/>
            </a:pPr>
            <a:r>
              <a:rPr lang="en" sz="2000" b="0" i="0" u="none" baseline="0"/>
              <a:t>@pcs </a:t>
            </a:r>
            <a:r>
              <a:rPr lang="en" sz="2000" b="1" i="0" u="none" baseline="0"/>
              <a:t>int</a:t>
            </a:r>
            <a:r>
              <a:rPr lang="en" sz="2000" b="0" i="0" u="none" baseline="0"/>
              <a:t> </a:t>
            </a:r>
            <a:r>
              <a:rPr lang="en" sz="2000" b="1" i="0" u="none" baseline="0"/>
              <a:t>as</a:t>
            </a:r>
          </a:p>
          <a:p>
            <a:pPr algn="l" rtl="0">
              <a:buNone/>
            </a:pPr>
            <a:r>
              <a:rPr lang="en" sz="2000" b="1" i="0" u="none" baseline="0"/>
              <a:t>select </a:t>
            </a:r>
            <a:r>
              <a:rPr lang="en" sz="2000" b="0" i="0" u="none" baseline="0"/>
              <a:t>*</a:t>
            </a:r>
          </a:p>
          <a:p>
            <a:pPr algn="l" rtl="0">
              <a:buNone/>
            </a:pPr>
            <a:r>
              <a:rPr lang="en" sz="2000" b="1" i="0" u="none" baseline="0"/>
              <a:t>from</a:t>
            </a:r>
            <a:r>
              <a:rPr lang="en" sz="2000" b="0" i="0" u="none" baseline="0"/>
              <a:t> Product</a:t>
            </a:r>
            <a:endParaRPr lang="en" sz="2000" dirty="0"/>
          </a:p>
          <a:p>
            <a:pPr algn="l" rtl="0">
              <a:buNone/>
            </a:pPr>
            <a:r>
              <a:rPr lang="en" sz="2000" b="1" i="0" u="none" baseline="0"/>
              <a:t>where </a:t>
            </a:r>
            <a:r>
              <a:rPr lang="en" sz="2000" b="0" i="0" u="none" baseline="0"/>
              <a:t>InStock&lt;@pcs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644008" y="1412776"/>
            <a:ext cx="3672408" cy="241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2100" marR="0" lvl="0" indent="-292100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" sz="2000" b="1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create proc </a:t>
            </a:r>
            <a:r>
              <a:rPr kumimoji="0" lang="en" sz="20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test</a:t>
            </a:r>
          </a:p>
          <a:p>
            <a:pPr marL="292100" marR="0" lvl="0" indent="-292100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" sz="20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@pcs </a:t>
            </a:r>
            <a:r>
              <a:rPr kumimoji="0" lang="en" sz="2000" b="1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int</a:t>
            </a:r>
            <a:r>
              <a:rPr kumimoji="0" lang="en" sz="20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kumimoji="0" lang="en" sz="2000" b="1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as</a:t>
            </a:r>
          </a:p>
          <a:p>
            <a:pPr marL="292100" marR="0" lvl="0" indent="-292100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" sz="2000" b="1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select </a:t>
            </a:r>
            <a:r>
              <a:rPr kumimoji="0" lang="en" sz="20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*</a:t>
            </a:r>
          </a:p>
          <a:p>
            <a:pPr marL="292100" marR="0" lvl="0" indent="-292100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" sz="2000" b="1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from</a:t>
            </a:r>
            <a:r>
              <a:rPr kumimoji="0" lang="en" sz="20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Product</a:t>
            </a:r>
            <a:endParaRPr kumimoji="0" lang="e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  <a:p>
            <a:pPr marL="292100" marR="0" lvl="0" indent="-292100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" sz="2000" b="1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where </a:t>
            </a:r>
            <a:r>
              <a:rPr kumimoji="0" lang="en" sz="20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InStock&lt;@pcs</a:t>
            </a:r>
          </a:p>
          <a:p>
            <a:pPr marL="292100" lvl="0" indent="-292100" algn="l" rtl="0">
              <a:buNone/>
            </a:pPr>
            <a:r>
              <a:rPr lang="en" sz="2000" b="1" i="0" u="none" kern="0" baseline="0">
                <a:latin typeface="Calibri" pitchFamily="34" charset="0"/>
                <a:cs typeface="Calibri" pitchFamily="34" charset="0"/>
              </a:rPr>
              <a:t>option </a:t>
            </a:r>
            <a:r>
              <a:rPr lang="en" sz="2000" b="0" i="0" u="none" kern="0" baseline="0">
                <a:latin typeface="Calibri" pitchFamily="34" charset="0"/>
                <a:cs typeface="Calibri" pitchFamily="34" charset="0"/>
              </a:rPr>
              <a:t>(</a:t>
            </a:r>
            <a:r>
              <a:rPr lang="en" sz="2000" b="1" i="0" u="none" kern="0" baseline="0">
                <a:latin typeface="Calibri" pitchFamily="34" charset="0"/>
                <a:cs typeface="Calibri" pitchFamily="34" charset="0"/>
              </a:rPr>
              <a:t>optimize for </a:t>
            </a:r>
            <a:r>
              <a:rPr lang="en" sz="2000" b="0" i="0" u="none" kern="0" baseline="0">
                <a:latin typeface="Calibri" pitchFamily="34" charset="0"/>
                <a:cs typeface="Calibri" pitchFamily="34" charset="0"/>
              </a:rPr>
              <a:t>(@pcs=2))</a:t>
            </a:r>
            <a:endParaRPr kumimoji="0" lang="e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843808" y="4653136"/>
            <a:ext cx="296267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2100" lvl="0" indent="-292100" algn="l" rtl="0">
              <a:buNone/>
            </a:pPr>
            <a:r>
              <a:rPr lang="en" sz="2000" b="1" i="0" u="none" kern="0" baseline="0">
                <a:latin typeface="Calibri" pitchFamily="34" charset="0"/>
                <a:cs typeface="Calibri" pitchFamily="34" charset="0"/>
              </a:rPr>
              <a:t>exec </a:t>
            </a:r>
            <a:r>
              <a:rPr lang="en" sz="2000" b="0" i="0" u="none" kern="0" baseline="0">
                <a:latin typeface="Calibri" pitchFamily="34" charset="0"/>
                <a:cs typeface="Calibri" pitchFamily="34" charset="0"/>
              </a:rPr>
              <a:t>test 20</a:t>
            </a:r>
          </a:p>
          <a:p>
            <a:pPr marL="292100" lvl="0" indent="-292100" algn="l" rtl="0">
              <a:buNone/>
            </a:pPr>
            <a:r>
              <a:rPr lang="en" sz="2000" b="1" i="0" u="none" kern="0" baseline="0">
                <a:latin typeface="Calibri" pitchFamily="34" charset="0"/>
                <a:cs typeface="Calibri" pitchFamily="34" charset="0"/>
              </a:rPr>
              <a:t>exec </a:t>
            </a:r>
            <a:r>
              <a:rPr lang="en" sz="2000" b="0" i="0" u="none" kern="0" baseline="0">
                <a:latin typeface="Calibri" pitchFamily="34" charset="0"/>
                <a:cs typeface="Calibri" pitchFamily="34" charset="0"/>
              </a:rPr>
              <a:t>test 2</a:t>
            </a:r>
            <a:r>
              <a:rPr lang="en" sz="2000" b="1" i="0" u="none" kern="0" baseline="0">
                <a:latin typeface="Calibri" pitchFamily="34" charset="0"/>
                <a:cs typeface="Calibri" pitchFamily="34" charset="0"/>
              </a:rPr>
              <a:t> with recompile</a:t>
            </a:r>
            <a:endParaRPr kumimoji="0" lang="e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51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Microsoft SQL Server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General recommendation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  <a:endParaRPr lang="e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49F71C9-278E-471F-A52B-879E4728A843}" type="slidenum">
              <a:rPr/>
              <a:pPr/>
              <a:t>31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60484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Best practices - 1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32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" b="0" i="0" u="none" baseline="0"/>
              <a:t>Keep statistics up to date</a:t>
            </a:r>
          </a:p>
          <a:p>
            <a:pPr lvl="1" algn="l" rtl="0"/>
            <a:r>
              <a:rPr lang="en" b="0" i="0" u="none" baseline="0"/>
              <a:t>Deprecated statistics </a:t>
            </a:r>
            <a:r>
              <a:rPr lang="en" b="0" i="0" u="none" baseline="0">
                <a:sym typeface="Wingdings" pitchFamily="2" charset="2"/>
              </a:rPr>
              <a:t>suboptimal execution plan</a:t>
            </a:r>
          </a:p>
          <a:p>
            <a:pPr lvl="1" algn="l" rtl="0"/>
            <a:r>
              <a:rPr lang="en" b="0" i="0" u="none" baseline="0">
                <a:sym typeface="Wingdings" pitchFamily="2" charset="2"/>
              </a:rPr>
              <a:t>(This is the default unless turned off)</a:t>
            </a:r>
          </a:p>
          <a:p>
            <a:pPr algn="l" rtl="0"/>
            <a:r>
              <a:rPr lang="en" b="0" i="0" u="none" baseline="0">
                <a:sym typeface="Wingdings" pitchFamily="2" charset="2"/>
              </a:rPr>
              <a:t>Structure of the query</a:t>
            </a:r>
          </a:p>
          <a:p>
            <a:pPr lvl="1" algn="l" rtl="0"/>
            <a:r>
              <a:rPr lang="en" b="0" i="0" u="none" baseline="0">
                <a:sym typeface="Wingdings" pitchFamily="2" charset="2"/>
              </a:rPr>
              <a:t>SQL is declarative</a:t>
            </a:r>
          </a:p>
          <a:p>
            <a:pPr lvl="2" algn="l" rtl="0"/>
            <a:r>
              <a:rPr lang="en" b="0" i="0" u="none" baseline="0">
                <a:sym typeface="Wingdings" pitchFamily="2" charset="2"/>
              </a:rPr>
              <a:t>Keep procedural execution in mind</a:t>
            </a:r>
          </a:p>
          <a:p>
            <a:pPr lvl="1" algn="l" rtl="0"/>
            <a:r>
              <a:rPr lang="en" b="0" i="0" u="none" baseline="0">
                <a:sym typeface="Wingdings" pitchFamily="2" charset="2"/>
              </a:rPr>
              <a:t>Same result can be obtained multiple ways</a:t>
            </a:r>
          </a:p>
          <a:p>
            <a:pPr lvl="1" algn="l" rtl="0"/>
            <a:r>
              <a:rPr lang="en" b="0" i="0" u="none" baseline="0">
                <a:sym typeface="Wingdings" pitchFamily="2" charset="2"/>
              </a:rPr>
              <a:t>Make it simple</a:t>
            </a:r>
          </a:p>
          <a:p>
            <a:pPr lvl="1" algn="l" rtl="0"/>
            <a:r>
              <a:rPr lang="en" b="0" i="0" u="none" baseline="0">
                <a:sym typeface="Wingdings" pitchFamily="2" charset="2"/>
              </a:rPr>
              <a:t>Avoid select *</a:t>
            </a:r>
            <a:endParaRPr lang="en" dirty="0">
              <a:sym typeface="Wingdings" pitchFamily="2" charset="2"/>
            </a:endParaRPr>
          </a:p>
          <a:p>
            <a:pPr lvl="1" algn="l" rtl="0"/>
            <a:r>
              <a:rPr lang="en" b="0" i="0" u="none" baseline="0">
                <a:sym typeface="Wingdings" pitchFamily="2" charset="2"/>
              </a:rPr>
              <a:t>Good structure is advantageous</a:t>
            </a:r>
          </a:p>
          <a:p>
            <a:pPr lvl="2" algn="l" rtl="0"/>
            <a:r>
              <a:rPr lang="en" b="0" i="0" u="none" baseline="0">
                <a:sym typeface="Wingdings" pitchFamily="2" charset="2"/>
              </a:rPr>
              <a:t>Use hints as a last resort</a:t>
            </a:r>
            <a:endParaRPr lang="en" dirty="0"/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6823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Best practices - 2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33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sz="2400" b="0" i="0" u="none" baseline="0"/>
              <a:t>Prefer join over</a:t>
            </a:r>
          </a:p>
          <a:p>
            <a:pPr lvl="1" algn="l" rtl="0"/>
            <a:r>
              <a:rPr lang="en" sz="2000" b="0" i="0" u="none" baseline="0"/>
              <a:t>In / Not in</a:t>
            </a:r>
            <a:endParaRPr lang="en" sz="2000" dirty="0"/>
          </a:p>
          <a:p>
            <a:pPr lvl="1" algn="l" rtl="0"/>
            <a:r>
              <a:rPr lang="en" sz="2000" b="0" i="0" u="none" baseline="0"/>
              <a:t>Exists / Not exists</a:t>
            </a:r>
            <a:endParaRPr lang="en" sz="2000" dirty="0"/>
          </a:p>
          <a:p>
            <a:pPr algn="l" rtl="0"/>
            <a:r>
              <a:rPr lang="en" sz="2400" b="0" i="0" u="none" baseline="0"/>
              <a:t>Prefer In over Exists</a:t>
            </a:r>
            <a:endParaRPr lang="en" sz="2400" dirty="0"/>
          </a:p>
          <a:p>
            <a:pPr algn="l" rtl="0"/>
            <a:r>
              <a:rPr lang="en" sz="2400" b="0" i="0" u="none" baseline="0"/>
              <a:t>Views </a:t>
            </a:r>
          </a:p>
          <a:p>
            <a:pPr lvl="1" algn="l" rtl="0"/>
            <a:r>
              <a:rPr lang="en" sz="2000" b="0" i="0" u="none" baseline="0"/>
              <a:t>Avoid if possible</a:t>
            </a:r>
          </a:p>
          <a:p>
            <a:pPr lvl="1" algn="l" rtl="0"/>
            <a:r>
              <a:rPr lang="en" sz="2000" b="0" i="0" u="none" baseline="0"/>
              <a:t>Do not join them</a:t>
            </a:r>
          </a:p>
          <a:p>
            <a:pPr algn="l" rtl="0"/>
            <a:r>
              <a:rPr lang="en" sz="2400" b="0" i="0" u="none" baseline="0"/>
              <a:t>Avoid Or clauses </a:t>
            </a:r>
            <a:r>
              <a:rPr lang="en" sz="2400" b="0" i="0" u="none" baseline="0">
                <a:sym typeface="Wingdings" pitchFamily="2" charset="2"/>
              </a:rPr>
              <a:t>Union all</a:t>
            </a:r>
            <a:endParaRPr lang="en" sz="2400" dirty="0">
              <a:sym typeface="Wingdings" pitchFamily="2" charset="2"/>
            </a:endParaRPr>
          </a:p>
          <a:p>
            <a:pPr algn="l" rtl="0"/>
            <a:r>
              <a:rPr lang="en" sz="2400" b="0" i="0" u="none" baseline="0">
                <a:sym typeface="Wingdings" pitchFamily="2" charset="2"/>
              </a:rPr>
              <a:t>Union all if possible</a:t>
            </a:r>
            <a:endParaRPr lang="en" sz="2400" dirty="0"/>
          </a:p>
          <a:p>
            <a:pPr lvl="1" algn="l" rtl="0"/>
            <a:endParaRPr lang="en" sz="2000" dirty="0"/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4675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Best practices - 3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34</a:t>
            </a:fld>
            <a:endParaRPr lang="en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/>
          </p:nvPr>
        </p:nvSpPr>
        <p:spPr>
          <a:xfrm>
            <a:off x="457200" y="1051200"/>
            <a:ext cx="4053254" cy="287896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l" rtl="0">
              <a:spcBef>
                <a:spcPts val="600"/>
              </a:spcBef>
              <a:buNone/>
            </a:pPr>
            <a:r>
              <a:rPr lang="en" sz="1800" b="0" i="0" u="none" baseline="0">
                <a:solidFill>
                  <a:srgbClr val="0000FF"/>
                </a:solidFill>
              </a:rPr>
              <a:t>select </a:t>
            </a:r>
            <a:r>
              <a:rPr lang="en" sz="1800" b="0" i="0" u="none" baseline="0">
                <a:solidFill>
                  <a:srgbClr val="808080"/>
                </a:solidFill>
              </a:rPr>
              <a:t>*</a:t>
            </a:r>
          </a:p>
          <a:p>
            <a:pPr algn="l" rtl="0">
              <a:spcBef>
                <a:spcPts val="600"/>
              </a:spcBef>
              <a:buNone/>
            </a:pPr>
            <a:r>
              <a:rPr lang="en" sz="1800" b="0" i="0" u="none" baseline="0">
                <a:solidFill>
                  <a:srgbClr val="0000FF"/>
                </a:solidFill>
              </a:rPr>
              <a:t>from Invoice i</a:t>
            </a:r>
          </a:p>
          <a:p>
            <a:pPr algn="l" rtl="0">
              <a:spcBef>
                <a:spcPts val="600"/>
              </a:spcBef>
              <a:buNone/>
            </a:pPr>
            <a:r>
              <a:rPr lang="en" sz="1800" b="0" i="0" u="none" baseline="0">
                <a:solidFill>
                  <a:srgbClr val="0000FF"/>
                </a:solidFill>
              </a:rPr>
              <a:t>where </a:t>
            </a:r>
            <a:r>
              <a:rPr lang="en" sz="1800" b="0" i="0" u="none" baseline="0">
                <a:solidFill>
                  <a:srgbClr val="808080"/>
                </a:solidFill>
              </a:rPr>
              <a:t>not exists</a:t>
            </a:r>
            <a:endParaRPr lang="en" sz="1800" dirty="0">
              <a:solidFill>
                <a:srgbClr val="808080"/>
              </a:solidFill>
            </a:endParaRPr>
          </a:p>
          <a:p>
            <a:pPr algn="l" rtl="0">
              <a:spcBef>
                <a:spcPts val="600"/>
              </a:spcBef>
              <a:buNone/>
            </a:pPr>
            <a:r>
              <a:rPr lang="en" sz="1800" b="0" i="0" u="none" baseline="0">
                <a:solidFill>
                  <a:srgbClr val="808080"/>
                </a:solidFill>
              </a:rPr>
              <a:t>(</a:t>
            </a:r>
          </a:p>
          <a:p>
            <a:pPr algn="l" rtl="0">
              <a:spcBef>
                <a:spcPts val="600"/>
              </a:spcBef>
              <a:buNone/>
            </a:pPr>
            <a:r>
              <a:rPr lang="en" sz="1800" b="0" i="0" u="none" baseline="0">
                <a:solidFill>
                  <a:srgbClr val="808080"/>
                </a:solidFill>
              </a:rPr>
              <a:t>	</a:t>
            </a:r>
            <a:r>
              <a:rPr lang="en" sz="1800" b="0" i="0" u="none" baseline="0">
                <a:solidFill>
                  <a:srgbClr val="0000FF"/>
                </a:solidFill>
              </a:rPr>
              <a:t>select 1 </a:t>
            </a:r>
          </a:p>
          <a:p>
            <a:pPr algn="l" rtl="0">
              <a:spcBef>
                <a:spcPts val="600"/>
              </a:spcBef>
              <a:buNone/>
            </a:pPr>
            <a:r>
              <a:rPr lang="en" sz="1800" b="0" i="0" u="none" baseline="0">
                <a:solidFill>
                  <a:srgbClr val="0000FF"/>
                </a:solidFill>
              </a:rPr>
              <a:t>	from InvoiceItem ii</a:t>
            </a:r>
          </a:p>
          <a:p>
            <a:pPr algn="l" rtl="0">
              <a:spcBef>
                <a:spcPts val="600"/>
              </a:spcBef>
              <a:buNone/>
            </a:pPr>
            <a:r>
              <a:rPr lang="en" sz="1800" b="0" i="0" u="none" baseline="0">
                <a:solidFill>
                  <a:srgbClr val="0000FF"/>
                </a:solidFill>
              </a:rPr>
              <a:t>	where i</a:t>
            </a:r>
            <a:r>
              <a:rPr lang="en" sz="1800" b="0" i="0" u="none" baseline="0">
                <a:solidFill>
                  <a:srgbClr val="808080"/>
                </a:solidFill>
              </a:rPr>
              <a:t>.Id=ii.InvoiceID</a:t>
            </a:r>
            <a:endParaRPr lang="en" sz="1800" dirty="0">
              <a:solidFill>
                <a:srgbClr val="808080"/>
              </a:solidFill>
            </a:endParaRPr>
          </a:p>
          <a:p>
            <a:pPr algn="l" rtl="0">
              <a:spcBef>
                <a:spcPts val="600"/>
              </a:spcBef>
              <a:buNone/>
            </a:pPr>
            <a:r>
              <a:rPr lang="en" sz="1800" b="0" i="0" u="none" baseline="0">
                <a:solidFill>
                  <a:srgbClr val="808080"/>
                </a:solidFill>
              </a:rPr>
              <a:t>)</a:t>
            </a:r>
            <a:endParaRPr lang="en" sz="18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257800" y="1047040"/>
            <a:ext cx="3200400" cy="28831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>
              <a:buNone/>
            </a:pPr>
            <a:r>
              <a:rPr lang="en" sz="1800" b="0" i="0" u="none" baseline="0">
                <a:solidFill>
                  <a:srgbClr val="0000FF"/>
                </a:solidFill>
              </a:rPr>
              <a:t>select i</a:t>
            </a:r>
            <a:r>
              <a:rPr lang="en" sz="1800" b="0" i="0" u="none" baseline="0">
                <a:solidFill>
                  <a:srgbClr val="808080"/>
                </a:solidFill>
              </a:rPr>
              <a:t>.*</a:t>
            </a:r>
          </a:p>
          <a:p>
            <a:pPr algn="l" rtl="0">
              <a:buNone/>
            </a:pPr>
            <a:r>
              <a:rPr lang="en" sz="1800" b="0" i="0" u="none" baseline="0">
                <a:solidFill>
                  <a:srgbClr val="0000FF"/>
                </a:solidFill>
              </a:rPr>
              <a:t>from Invoice i</a:t>
            </a:r>
          </a:p>
          <a:p>
            <a:pPr algn="l" rtl="0">
              <a:buNone/>
            </a:pPr>
            <a:r>
              <a:rPr lang="en" sz="1800" b="0" i="0" u="none" baseline="0">
                <a:solidFill>
                  <a:srgbClr val="0000FF"/>
                </a:solidFill>
              </a:rPr>
              <a:t>where i</a:t>
            </a:r>
            <a:r>
              <a:rPr lang="en" sz="1800" b="0" i="0" u="none" baseline="0">
                <a:solidFill>
                  <a:srgbClr val="808080"/>
                </a:solidFill>
              </a:rPr>
              <a:t>.id not in</a:t>
            </a:r>
          </a:p>
          <a:p>
            <a:pPr algn="l" rtl="0">
              <a:buNone/>
            </a:pPr>
            <a:r>
              <a:rPr lang="en" sz="1800" b="0" i="0" u="none" baseline="0">
                <a:solidFill>
                  <a:srgbClr val="808080"/>
                </a:solidFill>
              </a:rPr>
              <a:t>(</a:t>
            </a:r>
          </a:p>
          <a:p>
            <a:pPr algn="l" rtl="0">
              <a:buNone/>
            </a:pPr>
            <a:r>
              <a:rPr lang="en" sz="1800" b="0" i="0" u="none" baseline="0">
                <a:solidFill>
                  <a:srgbClr val="808080"/>
                </a:solidFill>
              </a:rPr>
              <a:t>	</a:t>
            </a:r>
            <a:r>
              <a:rPr lang="en" sz="1800" b="0" i="0" u="none" baseline="0">
                <a:solidFill>
                  <a:srgbClr val="0000FF"/>
                </a:solidFill>
              </a:rPr>
              <a:t>select InvoiceID </a:t>
            </a:r>
          </a:p>
          <a:p>
            <a:pPr algn="l" rtl="0">
              <a:buNone/>
            </a:pPr>
            <a:r>
              <a:rPr lang="en" sz="1800" b="0" i="0" u="none" baseline="0">
                <a:solidFill>
                  <a:srgbClr val="0000FF"/>
                </a:solidFill>
              </a:rPr>
              <a:t>	from InvoiceItem</a:t>
            </a:r>
            <a:endParaRPr lang="en" sz="1800" dirty="0">
              <a:solidFill>
                <a:srgbClr val="0000FF"/>
              </a:solidFill>
            </a:endParaRPr>
          </a:p>
          <a:p>
            <a:pPr algn="l" rtl="0">
              <a:buNone/>
            </a:pPr>
            <a:r>
              <a:rPr lang="en" sz="1800" b="0" i="0" u="none" baseline="0">
                <a:solidFill>
                  <a:srgbClr val="808080"/>
                </a:solidFill>
              </a:rPr>
              <a:t>)</a:t>
            </a:r>
            <a:endParaRPr kumimoji="0" lang="en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095195" y="4185804"/>
            <a:ext cx="47244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>
              <a:buNone/>
            </a:pPr>
            <a:r>
              <a:rPr lang="en" sz="1800" b="0" i="0" u="none" baseline="0">
                <a:solidFill>
                  <a:srgbClr val="0000FF"/>
                </a:solidFill>
              </a:rPr>
              <a:t>select i</a:t>
            </a:r>
            <a:r>
              <a:rPr lang="en" sz="1800" b="0" i="0" u="none" baseline="0">
                <a:solidFill>
                  <a:srgbClr val="808080"/>
                </a:solidFill>
              </a:rPr>
              <a:t>.*</a:t>
            </a:r>
          </a:p>
          <a:p>
            <a:pPr algn="l" rtl="0">
              <a:buNone/>
            </a:pPr>
            <a:r>
              <a:rPr lang="en" sz="1800" b="0" i="0" u="none" baseline="0">
                <a:solidFill>
                  <a:srgbClr val="0000FF"/>
                </a:solidFill>
              </a:rPr>
              <a:t>from Invoice i </a:t>
            </a:r>
            <a:r>
              <a:rPr lang="en" sz="1800" b="0" i="0" u="none" baseline="0">
                <a:solidFill>
                  <a:srgbClr val="808080"/>
                </a:solidFill>
              </a:rPr>
              <a:t>left outer join InvoiceItem ii</a:t>
            </a:r>
          </a:p>
          <a:p>
            <a:pPr algn="l" rtl="0">
              <a:buNone/>
            </a:pPr>
            <a:r>
              <a:rPr lang="en" sz="1800" b="0" i="0" u="none" baseline="0">
                <a:solidFill>
                  <a:srgbClr val="0000FF"/>
                </a:solidFill>
              </a:rPr>
              <a:t>on i</a:t>
            </a:r>
            <a:r>
              <a:rPr lang="en" sz="1800" b="0" i="0" u="none" baseline="0">
                <a:solidFill>
                  <a:srgbClr val="808080"/>
                </a:solidFill>
              </a:rPr>
              <a:t>.Id=ii.InvoiceID </a:t>
            </a:r>
          </a:p>
          <a:p>
            <a:pPr algn="l" rtl="0">
              <a:buNone/>
            </a:pPr>
            <a:r>
              <a:rPr lang="en" sz="1800" b="0" i="0" u="none" baseline="0">
                <a:solidFill>
                  <a:srgbClr val="0000FF"/>
                </a:solidFill>
              </a:rPr>
              <a:t>where ii</a:t>
            </a:r>
            <a:r>
              <a:rPr lang="en" sz="1800" b="0" i="0" u="none" baseline="0">
                <a:solidFill>
                  <a:srgbClr val="808080"/>
                </a:solidFill>
              </a:rPr>
              <a:t>.id is null</a:t>
            </a:r>
            <a:endParaRPr kumimoji="0" lang="en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0574" y="5906831"/>
            <a:ext cx="5962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>
              <a:buNone/>
            </a:pPr>
            <a:r>
              <a:rPr lang="en" sz="2000" b="0" i="0" u="none" baseline="0">
                <a:latin typeface="Calibri" pitchFamily="34" charset="0"/>
                <a:cs typeface="Calibri" pitchFamily="34" charset="0"/>
              </a:rPr>
              <a:t>Does not matter in simple cases</a:t>
            </a:r>
          </a:p>
        </p:txBody>
      </p:sp>
    </p:spTree>
    <p:extLst>
      <p:ext uri="{BB962C8B-B14F-4D97-AF65-F5344CB8AC3E}">
        <p14:creationId xmlns:p14="http://schemas.microsoft.com/office/powerpoint/2010/main" val="113838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Best practices - 4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35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b="0" i="0" u="none" baseline="0" dirty="0"/>
              <a:t>Using indexes</a:t>
            </a:r>
          </a:p>
          <a:p>
            <a:pPr lvl="1" algn="l" rtl="0"/>
            <a:r>
              <a:rPr lang="en" b="0" i="0" u="none" baseline="0" dirty="0"/>
              <a:t>Usually one can be used for one table in a query </a:t>
            </a:r>
            <a:r>
              <a:rPr lang="en" b="0" i="0" u="none" baseline="0" dirty="0">
                <a:sym typeface="Wingdings" pitchFamily="2" charset="2"/>
              </a:rPr>
              <a:t>Join may use it up</a:t>
            </a:r>
            <a:endParaRPr lang="en" dirty="0"/>
          </a:p>
          <a:p>
            <a:pPr lvl="1" algn="l" rtl="0"/>
            <a:r>
              <a:rPr lang="en" b="0" i="0" u="none" baseline="0" dirty="0"/>
              <a:t>Compound indexes</a:t>
            </a:r>
          </a:p>
          <a:p>
            <a:pPr lvl="2" algn="l" rtl="0"/>
            <a:r>
              <a:rPr lang="en" b="0" i="0" u="none" baseline="0" dirty="0"/>
              <a:t>Hierarchy matters</a:t>
            </a:r>
          </a:p>
          <a:p>
            <a:pPr lvl="1" algn="l" rtl="0"/>
            <a:r>
              <a:rPr lang="en" b="0" i="0" u="none" baseline="0" dirty="0"/>
              <a:t>If the key is used in an expression, the optimizer cannot use it</a:t>
            </a:r>
          </a:p>
          <a:p>
            <a:pPr lvl="2" algn="l" rtl="0"/>
            <a:r>
              <a:rPr lang="en" b="0" i="0" u="none" baseline="0" dirty="0"/>
              <a:t>E.g., key+0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94048" y="4315690"/>
            <a:ext cx="3042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>
              <a:buNone/>
            </a:pPr>
            <a:r>
              <a:rPr lang="en" sz="2000" b="0" i="0" u="none" baseline="0">
                <a:cs typeface="Calibri" pitchFamily="34" charset="0"/>
                <a:sym typeface="Wingdings" pitchFamily="2" charset="2"/>
              </a:rPr>
              <a:t>( Optimizer may handle this though)</a:t>
            </a:r>
            <a:endParaRPr lang="en" sz="2000" dirty="0"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44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Best practices - 5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36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Using functions</a:t>
            </a:r>
          </a:p>
          <a:p>
            <a:pPr lvl="1" algn="l" rtl="0"/>
            <a:r>
              <a:rPr lang="en" b="0" i="0" u="none" baseline="0"/>
              <a:t>No problem in a select</a:t>
            </a:r>
          </a:p>
          <a:p>
            <a:pPr lvl="2" algn="l" rtl="0"/>
            <a:r>
              <a:rPr lang="en" b="0" i="0" u="none" baseline="0"/>
              <a:t>Does not affect the execution plan</a:t>
            </a:r>
          </a:p>
          <a:p>
            <a:pPr lvl="1" algn="l" rtl="0"/>
            <a:r>
              <a:rPr lang="en" b="0" i="0" u="none" baseline="0"/>
              <a:t>Avoid in a where clause</a:t>
            </a:r>
          </a:p>
          <a:p>
            <a:pPr lvl="2" algn="l" rtl="0"/>
            <a:r>
              <a:rPr lang="en" b="0" i="0" u="none" baseline="0"/>
              <a:t>Has to be evaluated for each record</a:t>
            </a:r>
          </a:p>
          <a:p>
            <a:pPr lvl="2" algn="l" rtl="0"/>
            <a:r>
              <a:rPr lang="en" b="0" i="0" u="none" baseline="0"/>
              <a:t>Hard to move in the query tree</a:t>
            </a:r>
          </a:p>
          <a:p>
            <a:pPr lvl="2" algn="l" rtl="0"/>
            <a:r>
              <a:rPr lang="en" b="0" i="0" u="none" baseline="0"/>
              <a:t>No statistics are available for its output </a:t>
            </a:r>
            <a:r>
              <a:rPr lang="en" b="0" i="0" u="none" baseline="0">
                <a:sym typeface="Wingdings" pitchFamily="2" charset="2"/>
              </a:rPr>
              <a:t> hard to optimize</a:t>
            </a:r>
            <a:endParaRPr lang="en" dirty="0"/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3593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Further reading material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37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Grant Fritchey: SQL Server Execution Plans, Simple Talk Publishing, 2012</a:t>
            </a:r>
            <a:endParaRPr lang="en" dirty="0"/>
          </a:p>
          <a:p>
            <a:pPr lvl="1" algn="l" rtl="0"/>
            <a:r>
              <a:rPr lang="en" b="0" i="0" u="none" baseline="0"/>
              <a:t>pdf: </a:t>
            </a:r>
            <a:r>
              <a:rPr lang="en" b="0" i="0" u="none" baseline="0">
                <a:hlinkClick r:id="rId2"/>
              </a:rPr>
              <a:t>http://www.red-gate.com/community/books/sql-server-execution-plans-ed-2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54748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5F78DB-A10C-4830-A907-EFAD8E8C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MongoDB</a:t>
            </a:r>
            <a:endParaRPr lang="e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F05915D-32FD-4AE3-8DE3-3AD7A83DFE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8C052B-7E2D-4B58-ACA8-6A8F0D5158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  <a:endParaRPr lang="e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A2382-49DE-495A-BC29-3EB3EBEA91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49F71C9-278E-471F-A52B-879E4728A843}" type="slidenum">
              <a:rPr/>
              <a:pPr/>
              <a:t>38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74787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71EE1E-8654-459F-890F-44F10E0C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Indices in MongoDB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D5749-CBC2-431B-B7AA-78314BCD53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  <a:endParaRPr lang="e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573B8-928F-4349-B5A7-CF064B9467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49F71C9-278E-471F-A52B-879E4728A843}" type="slidenum">
              <a:rPr/>
              <a:pPr/>
              <a:t>39</a:t>
            </a:fld>
            <a:endParaRPr lang="e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E46422-354D-4E74-90F4-B7223CABD6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" b="0" i="0" u="none" baseline="0"/>
              <a:t>Index “only” for lookup</a:t>
            </a:r>
          </a:p>
          <a:p>
            <a:pPr lvl="1" algn="l" rtl="0"/>
            <a:r>
              <a:rPr lang="en" b="0" i="0" u="none" baseline="0"/>
              <a:t>(As there is no join operation)</a:t>
            </a:r>
          </a:p>
          <a:p>
            <a:pPr algn="l" rtl="0"/>
            <a:r>
              <a:rPr lang="en" b="0" i="0" u="none" baseline="0"/>
              <a:t>Types of indices</a:t>
            </a:r>
          </a:p>
          <a:p>
            <a:pPr lvl="1" algn="l" rtl="0"/>
            <a:r>
              <a:rPr lang="en" b="0" i="0" u="none" baseline="0"/>
              <a:t>Simple and compound</a:t>
            </a:r>
          </a:p>
          <a:p>
            <a:pPr lvl="1" algn="l" rtl="0"/>
            <a:r>
              <a:rPr lang="en" b="0" i="0" u="none" baseline="0"/>
              <a:t>Unique index</a:t>
            </a:r>
          </a:p>
          <a:p>
            <a:pPr lvl="2" algn="l" rtl="0"/>
            <a:r>
              <a:rPr lang="en" b="0" i="0" u="none" baseline="0"/>
              <a:t>Can be used to ensure a primary key-like attribute</a:t>
            </a:r>
          </a:p>
          <a:p>
            <a:pPr lvl="1" algn="l" rtl="0"/>
            <a:r>
              <a:rPr lang="en" b="0" i="0" u="none" baseline="0"/>
              <a:t>Indexes content of arrays too</a:t>
            </a:r>
          </a:p>
          <a:p>
            <a:pPr lvl="1" algn="l" rtl="0"/>
            <a:r>
              <a:rPr lang="en" b="0" i="0" u="none" baseline="0"/>
              <a:t>Indexes nested objects too</a:t>
            </a:r>
          </a:p>
          <a:p>
            <a:pPr lvl="1" algn="l" rtl="0"/>
            <a:r>
              <a:rPr lang="en" b="0" i="0" u="none" baseline="0"/>
              <a:t>TTL, Geospatial, full text</a:t>
            </a:r>
          </a:p>
          <a:p>
            <a:pPr algn="l" rtl="0"/>
            <a:r>
              <a:rPr lang="en" b="0" i="0" u="none" baseline="0"/>
              <a:t>Index must be defined</a:t>
            </a:r>
          </a:p>
          <a:p>
            <a:pPr lvl="1" algn="l" rtl="0"/>
            <a:r>
              <a:rPr lang="en" b="0" i="0" u="none" baseline="0"/>
              <a:t>Except: _id unique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24029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rtl="0"/>
            <a:r>
              <a:rPr lang="en" sz="3600" b="0" i="0" u="none" baseline="0" dirty="0"/>
              <a:t>What is the purpose of query optimization?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49F71C9-278E-471F-A52B-879E4728A843}" type="slidenum">
              <a:rPr/>
              <a:pPr/>
              <a:t>4</a:t>
            </a:fld>
            <a:endParaRPr lang="e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DE8AC7-E535-4659-82DC-EEE721ADAA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89215" y="1372883"/>
            <a:ext cx="1980000" cy="1721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458C3C-3F35-4053-82DA-87399B3DE7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91999" y="1021402"/>
            <a:ext cx="2160000" cy="21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7F0C3E-37F7-4233-AFA8-37830B8A27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03960" y="1423420"/>
            <a:ext cx="216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78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5CF6-0A70-4C6C-BBC2-070F141C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" b="0" i="0" u="none" baseline="0"/>
              <a:t>Types of indices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31BC6-BA43-4C73-B696-16901C9950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  <a:endParaRPr lang="e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AD5CC-6D54-4313-818C-2358034943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49F71C9-278E-471F-A52B-879E4728A843}" type="slidenum">
              <a:rPr/>
              <a:pPr/>
              <a:t>40</a:t>
            </a:fld>
            <a:endParaRPr lang="e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EE72E9-A03B-442A-969E-7E403827D31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9501" y="907200"/>
            <a:ext cx="5744998" cy="199479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8A69DC-28AD-4860-B237-F7EC979AA9BD}"/>
              </a:ext>
            </a:extLst>
          </p:cNvPr>
          <p:cNvSpPr/>
          <p:nvPr/>
        </p:nvSpPr>
        <p:spPr>
          <a:xfrm>
            <a:off x="6454243" y="5987534"/>
            <a:ext cx="26035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" sz="800" b="0" i="0" u="none" baseline="0"/>
              <a:t>Images source: </a:t>
            </a:r>
            <a:r>
              <a:rPr lang="en" sz="800" b="0" i="0" u="none" baseline="0">
                <a:hlinkClick r:id="rId5"/>
              </a:rPr>
              <a:t>https://docs.mongodb.com/manual/indexes/</a:t>
            </a:r>
            <a:endParaRPr lang="en" sz="8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A6A94A-ACA9-4B72-ADF1-660E507630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9501" y="3404762"/>
            <a:ext cx="5760000" cy="2080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4DA27C6-3EE3-4A05-9141-1CFC46D3860B}"/>
              </a:ext>
            </a:extLst>
          </p:cNvPr>
          <p:cNvSpPr/>
          <p:nvPr/>
        </p:nvSpPr>
        <p:spPr>
          <a:xfrm>
            <a:off x="1143000" y="110054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" sz="2400" b="0" i="0" u="none" baseline="0"/>
              <a:t>Simple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5A5B35-62F4-4788-B7F1-AB4380467755}"/>
              </a:ext>
            </a:extLst>
          </p:cNvPr>
          <p:cNvSpPr/>
          <p:nvPr/>
        </p:nvSpPr>
        <p:spPr>
          <a:xfrm>
            <a:off x="1143000" y="326194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" sz="2400" b="0" i="0" u="none" baseline="0"/>
              <a:t>Compound indexes</a:t>
            </a:r>
          </a:p>
        </p:txBody>
      </p:sp>
    </p:spTree>
    <p:extLst>
      <p:ext uri="{BB962C8B-B14F-4D97-AF65-F5344CB8AC3E}">
        <p14:creationId xmlns:p14="http://schemas.microsoft.com/office/powerpoint/2010/main" val="3186405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3CD1-5092-4172-82FC-F1E26BCF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Basics of the optimization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0A9DD-15AF-46CA-BFFB-34E5D75BB7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  <a:endParaRPr lang="e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E971C-788A-49FC-A02A-F4F4DF3DA2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49F71C9-278E-471F-A52B-879E4728A843}" type="slidenum">
              <a:rPr/>
              <a:pPr/>
              <a:t>41</a:t>
            </a:fld>
            <a:endParaRPr lang="e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178073-C4EC-409F-980F-2C0494C7A84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Does </a:t>
            </a:r>
            <a:r>
              <a:rPr lang="en" b="1" i="0" u="none" baseline="0"/>
              <a:t>not</a:t>
            </a:r>
            <a:r>
              <a:rPr lang="en" b="0" i="0" u="none" baseline="0"/>
              <a:t> use statistics</a:t>
            </a:r>
          </a:p>
          <a:p>
            <a:pPr algn="l" rtl="0"/>
            <a:r>
              <a:rPr lang="en" b="0" i="0" u="none" baseline="0"/>
              <a:t>Choice between multiple possible plans</a:t>
            </a:r>
          </a:p>
          <a:p>
            <a:pPr lvl="1" algn="l" rtl="0"/>
            <a:r>
              <a:rPr lang="en" b="0" i="0" u="none" baseline="0"/>
              <a:t>Starts execution all, whichever yields the first 101 results, is the best</a:t>
            </a:r>
          </a:p>
          <a:p>
            <a:pPr algn="l" rtl="0"/>
            <a:r>
              <a:rPr lang="en" b="0" i="0" u="none" baseline="0"/>
              <a:t>How can there be multiple plans?</a:t>
            </a:r>
          </a:p>
          <a:p>
            <a:pPr lvl="1" algn="l" rtl="0"/>
            <a:r>
              <a:rPr lang="en" b="0" i="0" u="none" baseline="0"/>
              <a:t>There are multiple indices covering the query</a:t>
            </a:r>
          </a:p>
        </p:txBody>
      </p:sp>
    </p:spTree>
    <p:extLst>
      <p:ext uri="{BB962C8B-B14F-4D97-AF65-F5344CB8AC3E}">
        <p14:creationId xmlns:p14="http://schemas.microsoft.com/office/powerpoint/2010/main" val="2142062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CB770-EB32-4EE9-B66D-07605FDD4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Optimization steps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52254-D7A2-401A-ACCD-B54FE9C51E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  <a:endParaRPr lang="e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47DAD-91E0-4B2D-8059-2A6AC1A4FF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49F71C9-278E-471F-A52B-879E4728A843}" type="slidenum">
              <a:rPr/>
              <a:pPr/>
              <a:t>42</a:t>
            </a:fld>
            <a:endParaRPr lang="e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A74387-DF30-416F-B43C-9031CF47610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Move filtering ahead of other steps</a:t>
            </a:r>
          </a:p>
          <a:p>
            <a:pPr lvl="1" algn="l" rtl="0"/>
            <a:r>
              <a:rPr lang="en" b="0" i="0" u="none" baseline="0"/>
              <a:t>Before projection, and if needed, split the filtering into two</a:t>
            </a:r>
          </a:p>
          <a:p>
            <a:pPr lvl="1" algn="l" rtl="0"/>
            <a:r>
              <a:rPr lang="en" b="0" i="0" u="none" baseline="0"/>
              <a:t>Before sorting</a:t>
            </a:r>
          </a:p>
          <a:p>
            <a:pPr algn="l" rtl="0"/>
            <a:r>
              <a:rPr lang="en" b="0" i="0" u="none" baseline="0"/>
              <a:t>Move skip and limit ahead</a:t>
            </a:r>
          </a:p>
          <a:p>
            <a:pPr lvl="1" algn="l" rtl="0"/>
            <a:r>
              <a:rPr lang="en" b="0" i="0" u="none" baseline="0"/>
              <a:t>Projection</a:t>
            </a:r>
          </a:p>
          <a:p>
            <a:pPr algn="l" rtl="0"/>
            <a:r>
              <a:rPr lang="en" b="0" i="0" u="none" baseline="0"/>
              <a:t>Merge</a:t>
            </a:r>
          </a:p>
          <a:p>
            <a:pPr lvl="1" algn="l" rtl="0"/>
            <a:r>
              <a:rPr lang="en" b="0" i="0" u="none" baseline="0"/>
              <a:t>Limit + limit, skip + skip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13063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048B30-40A6-483F-BA38-2422CF623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Plan cache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D9F25-0F73-456D-B0EA-878956B410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  <a:endParaRPr lang="e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DB396-0CD5-4028-B08E-24D3483D4E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49F71C9-278E-471F-A52B-879E4728A843}" type="slidenum">
              <a:rPr/>
              <a:pPr/>
              <a:t>43</a:t>
            </a:fld>
            <a:endParaRPr lang="e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F656C6-C7D8-4ED4-B125-DA3F941E7DC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3725" y="533781"/>
            <a:ext cx="3019425" cy="567652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270BDD-330D-4CFF-96E9-7831D98912AC}"/>
              </a:ext>
            </a:extLst>
          </p:cNvPr>
          <p:cNvSpPr/>
          <p:nvPr/>
        </p:nvSpPr>
        <p:spPr>
          <a:xfrm>
            <a:off x="7534275" y="5748635"/>
            <a:ext cx="1609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" sz="800" b="0" i="0" u="none" baseline="0"/>
              <a:t>Image source: </a:t>
            </a:r>
            <a:r>
              <a:rPr lang="en" sz="800" b="0" i="0" u="none" baseline="0">
                <a:hlinkClick r:id="rId4"/>
              </a:rPr>
              <a:t>https://docs.mongodb.com/manual/core/query-plans/</a:t>
            </a:r>
            <a:endParaRPr lang="en" sz="800" dirty="0"/>
          </a:p>
        </p:txBody>
      </p:sp>
    </p:spTree>
    <p:extLst>
      <p:ext uri="{BB962C8B-B14F-4D97-AF65-F5344CB8AC3E}">
        <p14:creationId xmlns:p14="http://schemas.microsoft.com/office/powerpoint/2010/main" val="1553947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66743-CD12-4093-8D2E-59DBCA119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Plan cache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BD36CF-4BC9-48F4-90B9-49F4881E45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  <a:endParaRPr lang="e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BFE8F-4348-430B-BB9E-025DA717FE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49F71C9-278E-471F-A52B-879E4728A843}" type="slidenum">
              <a:rPr/>
              <a:pPr/>
              <a:t>44</a:t>
            </a:fld>
            <a:endParaRPr lang="e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2E880B-4F5F-435A-97A9-43862CABE83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Plan cache</a:t>
            </a:r>
          </a:p>
          <a:p>
            <a:pPr lvl="1" algn="l" rtl="0"/>
            <a:r>
              <a:rPr lang="en" b="0" i="0" u="none" baseline="0"/>
              <a:t>Structurally similar plans</a:t>
            </a:r>
          </a:p>
          <a:p>
            <a:pPr lvl="1" algn="l" rtl="0"/>
            <a:r>
              <a:rPr lang="en" b="0" i="0" u="none" baseline="0"/>
              <a:t>Pass/fail evaluation</a:t>
            </a:r>
          </a:p>
          <a:p>
            <a:pPr algn="l" rtl="0"/>
            <a:r>
              <a:rPr lang="en" b="0" i="1" u="none" baseline="0"/>
              <a:t>Query shape</a:t>
            </a:r>
          </a:p>
          <a:p>
            <a:pPr lvl="1" algn="l" rtl="0"/>
            <a:r>
              <a:rPr lang="en" b="0" i="0" u="none" baseline="0"/>
              <a:t>Filters, sorting, etc. used</a:t>
            </a:r>
          </a:p>
          <a:p>
            <a:pPr lvl="1" algn="l" rtl="0"/>
            <a:r>
              <a:rPr lang="en" b="0" i="0" u="none" baseline="0"/>
              <a:t>No values</a:t>
            </a:r>
          </a:p>
          <a:p>
            <a:pPr lvl="2" algn="l" rtl="0"/>
            <a:r>
              <a:rPr lang="en" b="0" i="0" u="none" baseline="0"/>
              <a:t>E.g. for filtering only the filtered field name is present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19079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0D588-1619-4E8F-9751-5BDBBC2F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Explain</a:t>
            </a:r>
            <a:endParaRPr lang="e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D5A6EC-E8D5-4223-8606-A8673AFA3D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  <a:endParaRPr lang="e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DC926-2057-484B-B8B7-54C043F368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49F71C9-278E-471F-A52B-879E4728A843}" type="slidenum">
              <a:rPr/>
              <a:pPr/>
              <a:t>45</a:t>
            </a:fld>
            <a:endParaRPr lang="e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7E8A88-BF0C-44E1-811F-146DA8ADCB2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47500" lnSpcReduction="20000"/>
          </a:bodyPr>
          <a:lstStyle/>
          <a:p>
            <a:pPr algn="l" rtl="0"/>
            <a:r>
              <a:rPr lang="en" sz="7600" b="0" i="0" u="none" baseline="0"/>
              <a:t>query.explain()</a:t>
            </a:r>
          </a:p>
          <a:p>
            <a:endParaRPr lang="en" dirty="0"/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b="0" i="0" u="none" baseline="0">
                <a:latin typeface="Courier New" panose="02070309020205020404" pitchFamily="49" charset="0"/>
                <a:cs typeface="Courier New" panose="02070309020205020404" pitchFamily="49" charset="0"/>
              </a:rPr>
              <a:t>"winningPlan" : {</a:t>
            </a:r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b="0" i="0" u="none" baseline="0">
                <a:latin typeface="Courier New" panose="02070309020205020404" pitchFamily="49" charset="0"/>
                <a:cs typeface="Courier New" panose="02070309020205020404" pitchFamily="49" charset="0"/>
              </a:rPr>
              <a:t>   "stage" : &lt;STAGE1&gt;,</a:t>
            </a:r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b="0" i="0" u="none" baseline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b="0" i="0" u="none" baseline="0">
                <a:latin typeface="Courier New" panose="02070309020205020404" pitchFamily="49" charset="0"/>
                <a:cs typeface="Courier New" panose="02070309020205020404" pitchFamily="49" charset="0"/>
              </a:rPr>
              <a:t>   "inputStage" : {</a:t>
            </a:r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b="0" i="0" u="none" baseline="0">
                <a:latin typeface="Courier New" panose="02070309020205020404" pitchFamily="49" charset="0"/>
                <a:cs typeface="Courier New" panose="02070309020205020404" pitchFamily="49" charset="0"/>
              </a:rPr>
              <a:t>      "stage" : &lt;STAGE2&gt;,</a:t>
            </a:r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b="0" i="0" u="none" baseline="0">
                <a:latin typeface="Courier New" panose="02070309020205020404" pitchFamily="49" charset="0"/>
                <a:cs typeface="Courier New" panose="02070309020205020404" pitchFamily="49" charset="0"/>
              </a:rPr>
              <a:t>      ...</a:t>
            </a:r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b="0" i="0" u="none" baseline="0">
                <a:latin typeface="Courier New" panose="02070309020205020404" pitchFamily="49" charset="0"/>
                <a:cs typeface="Courier New" panose="02070309020205020404" pitchFamily="49" charset="0"/>
              </a:rPr>
              <a:t>      "inputStage" : {</a:t>
            </a:r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b="0" i="0" u="none" baseline="0">
                <a:latin typeface="Courier New" panose="02070309020205020404" pitchFamily="49" charset="0"/>
                <a:cs typeface="Courier New" panose="02070309020205020404" pitchFamily="49" charset="0"/>
              </a:rPr>
              <a:t>         "stage" : &lt;STAGE3&gt;,</a:t>
            </a:r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b="0" i="0" u="none" baseline="0">
                <a:latin typeface="Courier New" panose="02070309020205020404" pitchFamily="49" charset="0"/>
                <a:cs typeface="Courier New" panose="02070309020205020404" pitchFamily="49" charset="0"/>
              </a:rPr>
              <a:t>         ...</a:t>
            </a:r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b="0" i="0" u="none" baseline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b="0" i="0" u="none" baseline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b="0" i="0" u="none" baseline="0"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b="0" i="0" u="none" baseline="0">
                <a:latin typeface="Courier New" panose="02070309020205020404" pitchFamily="49" charset="0"/>
                <a:cs typeface="Courier New" panose="02070309020205020404" pitchFamily="49" charset="0"/>
              </a:rPr>
              <a:t>"rejectedPlans" : [</a:t>
            </a:r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b="0" i="0" u="none" baseline="0">
                <a:latin typeface="Courier New" panose="02070309020205020404" pitchFamily="49" charset="0"/>
                <a:cs typeface="Courier New" panose="02070309020205020404" pitchFamily="49" charset="0"/>
              </a:rPr>
              <a:t>   &lt;candidate plan 1&gt;,</a:t>
            </a:r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b="0" i="0" u="none" baseline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b="0" i="0" u="none" baseline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47182E-6C32-4BF7-803D-79A8E3CB0344}"/>
              </a:ext>
            </a:extLst>
          </p:cNvPr>
          <p:cNvSpPr/>
          <p:nvPr/>
        </p:nvSpPr>
        <p:spPr>
          <a:xfrm>
            <a:off x="6219825" y="2118836"/>
            <a:ext cx="19716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" sz="2400" b="0" i="1" u="none" baseline="0"/>
              <a:t>Stage-ek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" sz="2400" b="0" i="1" u="none" baseline="0"/>
              <a:t>COLLSCAN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" sz="2400" b="0" i="1" u="none" baseline="0"/>
              <a:t>IXSCAN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" sz="2400" b="0" i="1" u="none" baseline="0"/>
              <a:t>FETCH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" sz="2400" b="0" i="1" u="none" baseline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53933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 rtl="0"/>
            <a:r>
              <a:rPr lang="en" sz="3600" b="0" i="0" u="none" baseline="0" dirty="0"/>
              <a:t>What is the purpose of query optimization?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49F71C9-278E-471F-A52B-879E4728A843}" type="slidenum">
              <a:rPr/>
              <a:pPr/>
              <a:t>5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6E730-69FC-488D-A941-B0FCB0280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500" y="3295604"/>
            <a:ext cx="2590999" cy="2590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DE8AC7-E535-4659-82DC-EEE721ADAA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89215" y="1372883"/>
            <a:ext cx="1980000" cy="1721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458C3C-3F35-4053-82DA-87399B3DE7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491999" y="1021402"/>
            <a:ext cx="2160000" cy="21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7F0C3E-37F7-4233-AFA8-37830B8A27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03960" y="1423420"/>
            <a:ext cx="216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48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Response time is affected by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6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I/O cost</a:t>
            </a:r>
          </a:p>
          <a:p>
            <a:pPr lvl="1" algn="l" rtl="0"/>
            <a:r>
              <a:rPr lang="en" b="0" i="0" u="none" baseline="0"/>
              <a:t>Most prominent in data bases</a:t>
            </a:r>
          </a:p>
          <a:p>
            <a:pPr lvl="1" algn="l" rtl="0"/>
            <a:r>
              <a:rPr lang="en" b="0" i="0" u="none" baseline="0"/>
              <a:t>Does not improve according to Moore’s law</a:t>
            </a:r>
          </a:p>
          <a:p>
            <a:pPr lvl="1" algn="l" rtl="0"/>
            <a:r>
              <a:rPr lang="en" b="0" i="0" u="none" baseline="0"/>
              <a:t>Needs special tricks</a:t>
            </a:r>
          </a:p>
          <a:p>
            <a:pPr algn="l" rtl="0"/>
            <a:r>
              <a:rPr lang="en" b="0" i="0" u="none" baseline="0"/>
              <a:t>CPU usage</a:t>
            </a:r>
          </a:p>
          <a:p>
            <a:pPr lvl="1" algn="l" rtl="0"/>
            <a:r>
              <a:rPr lang="en" b="0" i="0" u="none" baseline="0"/>
              <a:t>Complex queries</a:t>
            </a:r>
          </a:p>
          <a:p>
            <a:pPr lvl="1" algn="l" rtl="0"/>
            <a:r>
              <a:rPr lang="en" b="0" i="0" u="none" baseline="0"/>
              <a:t>Complex computations</a:t>
            </a:r>
          </a:p>
          <a:p>
            <a:pPr algn="l" rtl="0"/>
            <a:r>
              <a:rPr lang="en" b="0" i="0" u="none" baseline="0"/>
              <a:t>Memory usage</a:t>
            </a:r>
          </a:p>
          <a:p>
            <a:pPr lvl="1" algn="l" rtl="0"/>
            <a:r>
              <a:rPr lang="en" b="0" i="0" u="none" baseline="0"/>
              <a:t>Cache effect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8698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Microsoft SQL Server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General concepts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749F71C9-278E-471F-A52B-879E4728A843}" type="slidenum">
              <a:rPr/>
              <a:pPr/>
              <a:t>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54032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Basics of the optimization</a:t>
            </a:r>
            <a:endParaRPr lang="e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  <a:endParaRPr lang="e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8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Evaluates based on statistics</a:t>
            </a:r>
          </a:p>
          <a:p>
            <a:pPr lvl="1" algn="l" rtl="0"/>
            <a:r>
              <a:rPr lang="en" b="0" i="0" u="none" baseline="0"/>
              <a:t>Cost = response time (CPU + I/O time)</a:t>
            </a:r>
          </a:p>
          <a:p>
            <a:pPr algn="l" rtl="0"/>
            <a:r>
              <a:rPr lang="en" b="0" i="0" u="none" baseline="0"/>
              <a:t>Trivial plan</a:t>
            </a:r>
          </a:p>
          <a:p>
            <a:pPr lvl="1" algn="l" rtl="0"/>
            <a:r>
              <a:rPr lang="en" b="0" i="0" u="none" baseline="0"/>
              <a:t>Unambiguous for simple queries</a:t>
            </a:r>
          </a:p>
          <a:p>
            <a:pPr lvl="1" algn="l" rtl="0"/>
            <a:r>
              <a:rPr lang="en" b="0" i="0" u="none" baseline="0"/>
              <a:t>Rule-based</a:t>
            </a:r>
          </a:p>
          <a:p>
            <a:pPr algn="l" rtl="0"/>
            <a:r>
              <a:rPr lang="en" b="0" i="0" u="none" baseline="0"/>
              <a:t>When no trivial plan is available</a:t>
            </a:r>
          </a:p>
          <a:p>
            <a:pPr lvl="1" algn="l" rtl="0"/>
            <a:r>
              <a:rPr lang="en" b="0" i="0" u="none" baseline="0"/>
              <a:t>Complex queries</a:t>
            </a:r>
          </a:p>
          <a:p>
            <a:pPr lvl="1" algn="l" rtl="0"/>
            <a:r>
              <a:rPr lang="en" b="0" i="0" u="none" baseline="0"/>
              <a:t>Three phase optimization</a:t>
            </a:r>
          </a:p>
        </p:txBody>
      </p:sp>
    </p:spTree>
    <p:extLst>
      <p:ext uri="{BB962C8B-B14F-4D97-AF65-F5344CB8AC3E}">
        <p14:creationId xmlns:p14="http://schemas.microsoft.com/office/powerpoint/2010/main" val="1387419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" b="0" i="0" u="none" baseline="0"/>
              <a:t>Three phase optimization</a:t>
            </a:r>
            <a:endParaRPr lang="e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rtl="0"/>
            <a:r>
              <a:rPr lang="en" b="0" i="0" u="none" baseline="0"/>
              <a:t>Data-driven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B5B36581-CFCF-487D-98CD-139D99108AF4}" type="slidenum">
              <a:rPr/>
              <a:pPr/>
              <a:t>9</a:t>
            </a:fld>
            <a:endParaRPr lang="e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" b="0" i="0" u="none" baseline="0"/>
              <a:t>No trivial plan</a:t>
            </a:r>
          </a:p>
          <a:p>
            <a:pPr algn="l" rtl="0"/>
            <a:r>
              <a:rPr lang="en" b="0" i="0" u="none" baseline="0"/>
              <a:t>0. Phase</a:t>
            </a:r>
          </a:p>
          <a:p>
            <a:pPr lvl="1" algn="l" rtl="0"/>
            <a:r>
              <a:rPr lang="en" b="0" i="0" u="none" baseline="0"/>
              <a:t>Simple optimizations</a:t>
            </a:r>
          </a:p>
          <a:p>
            <a:pPr lvl="1" algn="l" rtl="0"/>
            <a:r>
              <a:rPr lang="en" b="0" i="0" u="none" baseline="0"/>
              <a:t>Preferred hash join</a:t>
            </a:r>
            <a:endParaRPr lang="en" dirty="0"/>
          </a:p>
          <a:p>
            <a:pPr lvl="1" algn="l" rtl="0"/>
            <a:r>
              <a:rPr lang="en" b="0" i="0" u="none" baseline="0"/>
              <a:t>If cost &lt; X </a:t>
            </a:r>
            <a:r>
              <a:rPr lang="en" b="0" i="0" u="none" baseline="0">
                <a:sym typeface="Wingdings" pitchFamily="2" charset="2"/>
              </a:rPr>
              <a:t> execute</a:t>
            </a:r>
          </a:p>
          <a:p>
            <a:pPr algn="l" rtl="0"/>
            <a:r>
              <a:rPr lang="en" b="0" i="0" u="none" baseline="0">
                <a:sym typeface="Wingdings" pitchFamily="2" charset="2"/>
              </a:rPr>
              <a:t>1. Phase</a:t>
            </a:r>
          </a:p>
          <a:p>
            <a:pPr lvl="1" algn="l" rtl="0"/>
            <a:r>
              <a:rPr lang="en" b="0" i="0" u="none" baseline="0">
                <a:sym typeface="Wingdings" pitchFamily="2" charset="2"/>
              </a:rPr>
              <a:t>Complex optimizations</a:t>
            </a:r>
          </a:p>
          <a:p>
            <a:pPr lvl="1" algn="l" rtl="0"/>
            <a:r>
              <a:rPr lang="en" b="0" i="0" u="none" baseline="0"/>
              <a:t>If cost &lt; Y </a:t>
            </a:r>
            <a:r>
              <a:rPr lang="en" b="0" i="0" u="none" baseline="0">
                <a:sym typeface="Wingdings" pitchFamily="2" charset="2"/>
              </a:rPr>
              <a:t> execute</a:t>
            </a:r>
          </a:p>
          <a:p>
            <a:pPr algn="l" rtl="0"/>
            <a:r>
              <a:rPr lang="en" b="0" i="0" u="none" baseline="0">
                <a:sym typeface="Wingdings" pitchFamily="2" charset="2"/>
              </a:rPr>
              <a:t>2. Phase</a:t>
            </a:r>
          </a:p>
          <a:p>
            <a:pPr lvl="1" algn="l" rtl="0"/>
            <a:r>
              <a:rPr lang="en" b="0" i="0" u="none" baseline="0">
                <a:sym typeface="Wingdings" pitchFamily="2" charset="2"/>
              </a:rPr>
              <a:t>Parallel execution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08155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BME AUT">
      <a:dk1>
        <a:srgbClr val="000000"/>
      </a:dk1>
      <a:lt1>
        <a:srgbClr val="FFFFFF"/>
      </a:lt1>
      <a:dk2>
        <a:srgbClr val="910A26"/>
      </a:dk2>
      <a:lt2>
        <a:srgbClr val="FFFFFF"/>
      </a:lt2>
      <a:accent1>
        <a:srgbClr val="000000"/>
      </a:accent1>
      <a:accent2>
        <a:srgbClr val="910A26"/>
      </a:accent2>
      <a:accent3>
        <a:srgbClr val="0079A4"/>
      </a:accent3>
      <a:accent4>
        <a:srgbClr val="000000"/>
      </a:accent4>
      <a:accent5>
        <a:srgbClr val="92D050"/>
      </a:accent5>
      <a:accent6>
        <a:srgbClr val="E47400"/>
      </a:accent6>
      <a:hlink>
        <a:srgbClr val="0079A4"/>
      </a:hlink>
      <a:folHlink>
        <a:srgbClr val="993300"/>
      </a:folHlink>
    </a:clrScheme>
    <a:fontScheme name="1. egyéni séma">
      <a:majorFont>
        <a:latin typeface="Bariol Regular"/>
        <a:ea typeface=""/>
        <a:cs typeface=""/>
      </a:majorFont>
      <a:minorFont>
        <a:latin typeface="Bariol Regular"/>
        <a:ea typeface=""/>
        <a:cs typeface=""/>
      </a:minorFont>
    </a:fontScheme>
    <a:fmtScheme name="Egyszerű síkidomok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A2FE8516D4C10A4A97490AA7DF3A34D2" ma:contentTypeVersion="2" ma:contentTypeDescription="Új dokumentum létrehozása." ma:contentTypeScope="" ma:versionID="b2e934f8ff8ecd5c708bde25cb856589">
  <xsd:schema xmlns:xsd="http://www.w3.org/2001/XMLSchema" xmlns:xs="http://www.w3.org/2001/XMLSchema" xmlns:p="http://schemas.microsoft.com/office/2006/metadata/properties" xmlns:ns2="f417ebb9-4276-4c8c-acb1-873ecc685b2c" targetNamespace="http://schemas.microsoft.com/office/2006/metadata/properties" ma:root="true" ma:fieldsID="5d37ae27491b74eb61bc12217a53a749" ns2:_="">
    <xsd:import namespace="f417ebb9-4276-4c8c-acb1-873ecc685b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17ebb9-4276-4c8c-acb1-873ecc685b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CEFEEB-5E3A-4075-BBCC-CE5A294F5E25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FE0C797-7752-42B6-B07F-D7B206555FAB}"/>
</file>

<file path=customXml/itemProps3.xml><?xml version="1.0" encoding="utf-8"?>
<ds:datastoreItem xmlns:ds="http://schemas.openxmlformats.org/officeDocument/2006/customXml" ds:itemID="{14BE9215-AC72-428D-B663-69BA9E6E4C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4230</TotalTime>
  <Words>1800</Words>
  <Application>Microsoft Office PowerPoint</Application>
  <PresentationFormat>On-screen Show (4:3)</PresentationFormat>
  <Paragraphs>453</Paragraphs>
  <Slides>45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Bariol Light</vt:lpstr>
      <vt:lpstr>Wingdings</vt:lpstr>
      <vt:lpstr>Arial</vt:lpstr>
      <vt:lpstr>Calibri</vt:lpstr>
      <vt:lpstr>Bariol Regular</vt:lpstr>
      <vt:lpstr>Times New Roman</vt:lpstr>
      <vt:lpstr>Courier New</vt:lpstr>
      <vt:lpstr>Office-téma</vt:lpstr>
      <vt:lpstr>Data-driven systems</vt:lpstr>
      <vt:lpstr>Contents</vt:lpstr>
      <vt:lpstr>What is the purpose of query optimization?</vt:lpstr>
      <vt:lpstr>What is the purpose of query optimization?</vt:lpstr>
      <vt:lpstr>What is the purpose of query optimization?</vt:lpstr>
      <vt:lpstr>Response time is affected by</vt:lpstr>
      <vt:lpstr>Microsoft SQL Server</vt:lpstr>
      <vt:lpstr>Basics of the optimization</vt:lpstr>
      <vt:lpstr>Three phase optimization</vt:lpstr>
      <vt:lpstr>Process of executing a query</vt:lpstr>
      <vt:lpstr>Microsoft SQL Server</vt:lpstr>
      <vt:lpstr>Elements of the logical execution plan</vt:lpstr>
      <vt:lpstr>Parser tree</vt:lpstr>
      <vt:lpstr>Refactoring the parser tree - 1 </vt:lpstr>
      <vt:lpstr>Refactoring the parser tree - 2</vt:lpstr>
      <vt:lpstr>Refactoring the parser tree - 3</vt:lpstr>
      <vt:lpstr>Microsoft SQL Server</vt:lpstr>
      <vt:lpstr>Physical plan</vt:lpstr>
      <vt:lpstr>Nested loop join</vt:lpstr>
      <vt:lpstr>Hash join</vt:lpstr>
      <vt:lpstr>Sort Merge Join</vt:lpstr>
      <vt:lpstr>Table scan methods - 1 </vt:lpstr>
      <vt:lpstr>Table scan methods - 2 </vt:lpstr>
      <vt:lpstr>Table scan methods - 3 </vt:lpstr>
      <vt:lpstr>MS SQL Server indexes</vt:lpstr>
      <vt:lpstr>MS SQL Server indexes</vt:lpstr>
      <vt:lpstr>Indexes - 1 </vt:lpstr>
      <vt:lpstr>Indexes - 2</vt:lpstr>
      <vt:lpstr>Plan cache</vt:lpstr>
      <vt:lpstr>Stored procedures</vt:lpstr>
      <vt:lpstr>Microsoft SQL Server</vt:lpstr>
      <vt:lpstr>Best practices - 1 </vt:lpstr>
      <vt:lpstr>Best practices - 2</vt:lpstr>
      <vt:lpstr>Best practices - 3</vt:lpstr>
      <vt:lpstr>Best practices - 4</vt:lpstr>
      <vt:lpstr>Best practices - 5</vt:lpstr>
      <vt:lpstr>Further reading material</vt:lpstr>
      <vt:lpstr>MongoDB</vt:lpstr>
      <vt:lpstr>Indices in MongoDB</vt:lpstr>
      <vt:lpstr>Types of indices</vt:lpstr>
      <vt:lpstr>Basics of the optimization</vt:lpstr>
      <vt:lpstr>Optimization steps</vt:lpstr>
      <vt:lpstr>Plan cache</vt:lpstr>
      <vt:lpstr>Plan cache</vt:lpstr>
      <vt:lpstr>Explain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systems</dc:title>
  <dc:creator>Dudas.Akos@aut.bme.hu</dc:creator>
  <cp:lastModifiedBy>Dudás Ákos</cp:lastModifiedBy>
  <cp:revision>105</cp:revision>
  <dcterms:created xsi:type="dcterms:W3CDTF">2014-03-08T11:42:20Z</dcterms:created>
  <dcterms:modified xsi:type="dcterms:W3CDTF">2021-10-12T09:17:00Z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0x010100D88B3A1C3A8C524284B739917E5AF2CF</vt:lpwstr>
  </property>
</Properties>
</file>